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68" r:id="rId3"/>
    <p:sldId id="257" r:id="rId4"/>
    <p:sldId id="305" r:id="rId5"/>
    <p:sldId id="306" r:id="rId6"/>
    <p:sldId id="269" r:id="rId7"/>
    <p:sldId id="303" r:id="rId8"/>
    <p:sldId id="304" r:id="rId9"/>
    <p:sldId id="307"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267" r:id="rId44"/>
    <p:sldId id="258" r:id="rId45"/>
    <p:sldId id="259" r:id="rId46"/>
    <p:sldId id="260" r:id="rId47"/>
    <p:sldId id="261" r:id="rId48"/>
    <p:sldId id="262" r:id="rId49"/>
    <p:sldId id="263" r:id="rId50"/>
    <p:sldId id="264" r:id="rId51"/>
    <p:sldId id="265" r:id="rId52"/>
    <p:sldId id="26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78"/>
    <p:restoredTop sz="94672"/>
  </p:normalViewPr>
  <p:slideViewPr>
    <p:cSldViewPr snapToGrid="0" snapToObjects="1">
      <p:cViewPr varScale="1">
        <p:scale>
          <a:sx n="112" d="100"/>
          <a:sy n="112" d="100"/>
        </p:scale>
        <p:origin x="616"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10/21/17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6</a:t>
            </a:fld>
            <a:endParaRPr lang="en-US"/>
          </a:p>
        </p:txBody>
      </p:sp>
    </p:spTree>
    <p:extLst>
      <p:ext uri="{BB962C8B-B14F-4D97-AF65-F5344CB8AC3E}">
        <p14:creationId xmlns:p14="http://schemas.microsoft.com/office/powerpoint/2010/main" val="58291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11</a:t>
            </a:fld>
            <a:endParaRPr lang="en-US"/>
          </a:p>
        </p:txBody>
      </p:sp>
    </p:spTree>
    <p:extLst>
      <p:ext uri="{BB962C8B-B14F-4D97-AF65-F5344CB8AC3E}">
        <p14:creationId xmlns:p14="http://schemas.microsoft.com/office/powerpoint/2010/main" val="70447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10/21/17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10/21/17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10/21/17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10/21/17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10/21/17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10/21/17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spacy-io/spaCy" TargetMode="External"/><Relationship Id="rId4" Type="http://schemas.openxmlformats.org/officeDocument/2006/relationships/hyperlink" Target="http://nlp.stanford.edu/software/index.shtml" TargetMode="External"/><Relationship Id="rId5" Type="http://schemas.openxmlformats.org/officeDocument/2006/relationships/hyperlink" Target="https://github.com/fxsjy/jieba#jieba-1" TargetMode="External"/><Relationship Id="rId6" Type="http://schemas.openxmlformats.org/officeDocument/2006/relationships/hyperlink" Target="https://github.com/isnowfy/snownlp" TargetMode="External"/><Relationship Id="rId7" Type="http://schemas.openxmlformats.org/officeDocument/2006/relationships/hyperlink" Target="http://www.nltk.org/" TargetMode="External"/><Relationship Id="rId8" Type="http://schemas.openxmlformats.org/officeDocument/2006/relationships/hyperlink" Target="http://textblob.readthedocs.org/" TargetMode="External"/><Relationship Id="rId1" Type="http://schemas.openxmlformats.org/officeDocument/2006/relationships/slideLayout" Target="../slideLayouts/slideLayout2.xml"/><Relationship Id="rId2" Type="http://schemas.openxmlformats.org/officeDocument/2006/relationships/hyperlink" Target="https://github.com/mit-nlp/MITI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rownpku/rasa_nlu_chi.gi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cc.gnu.org/wiki/GFortranBinaries#MacO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ub.docker.com/_/postgr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Conversation System </a:t>
            </a:r>
            <a:r>
              <a:rPr lang="en-US" dirty="0" smtClean="0"/>
              <a:t>powered by </a:t>
            </a:r>
            <a:r>
              <a:rPr lang="en-US" dirty="0"/>
              <a:t>Machine | Deep </a:t>
            </a:r>
            <a:r>
              <a:rPr lang="en-US" dirty="0" smtClean="0"/>
              <a:t>Learning</a:t>
            </a:r>
            <a:endParaRPr lang="en-US" dirty="0"/>
          </a:p>
        </p:txBody>
      </p:sp>
      <p:sp>
        <p:nvSpPr>
          <p:cNvPr id="3" name="Subtitle 2"/>
          <p:cNvSpPr>
            <a:spLocks noGrp="1"/>
          </p:cNvSpPr>
          <p:nvPr>
            <p:ph type="subTitle" idx="1"/>
          </p:nvPr>
        </p:nvSpPr>
        <p:spPr/>
        <p:txBody>
          <a:bodyPr/>
          <a:lstStyle/>
          <a:p>
            <a:r>
              <a:rPr lang="en-US" dirty="0"/>
              <a:t>a </a:t>
            </a:r>
            <a:r>
              <a:rPr lang="en-US" dirty="0" smtClean="0"/>
              <a:t>machine | deep </a:t>
            </a:r>
            <a:r>
              <a:rPr lang="en-US" dirty="0"/>
              <a:t>learning, conversational dialog engine for creating chat bots</a:t>
            </a:r>
          </a:p>
        </p:txBody>
      </p:sp>
    </p:spTree>
    <p:extLst>
      <p:ext uri="{BB962C8B-B14F-4D97-AF65-F5344CB8AC3E}">
        <p14:creationId xmlns:p14="http://schemas.microsoft.com/office/powerpoint/2010/main" val="6611381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668934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7" y="195792"/>
            <a:ext cx="10515600" cy="1325563"/>
          </a:xfrm>
        </p:spPr>
        <p:txBody>
          <a:bodyPr/>
          <a:lstStyle/>
          <a:p>
            <a:r>
              <a:rPr lang="en-US" dirty="0" smtClean="0"/>
              <a:t>Reference</a:t>
            </a:r>
            <a:endParaRPr lang="en-US" dirty="0"/>
          </a:p>
        </p:txBody>
      </p:sp>
      <p:pic>
        <p:nvPicPr>
          <p:cNvPr id="5" name="Picture 4"/>
          <p:cNvPicPr>
            <a:picLocks noChangeAspect="1"/>
          </p:cNvPicPr>
          <p:nvPr/>
        </p:nvPicPr>
        <p:blipFill>
          <a:blip r:embed="rId2"/>
          <a:stretch>
            <a:fillRect/>
          </a:stretch>
        </p:blipFill>
        <p:spPr>
          <a:xfrm>
            <a:off x="6589703" y="1521355"/>
            <a:ext cx="4664568" cy="3838222"/>
          </a:xfrm>
          <a:prstGeom prst="rect">
            <a:avLst/>
          </a:prstGeom>
        </p:spPr>
      </p:pic>
      <p:pic>
        <p:nvPicPr>
          <p:cNvPr id="4" name="Content Placeholder 3"/>
          <p:cNvPicPr>
            <a:picLocks noGrp="1" noChangeAspect="1"/>
          </p:cNvPicPr>
          <p:nvPr>
            <p:ph idx="1"/>
          </p:nvPr>
        </p:nvPicPr>
        <p:blipFill>
          <a:blip r:embed="rId3"/>
          <a:stretch>
            <a:fillRect/>
          </a:stretch>
        </p:blipFill>
        <p:spPr>
          <a:xfrm>
            <a:off x="407775" y="1521355"/>
            <a:ext cx="5675544" cy="3672065"/>
          </a:xfrm>
          <a:prstGeom prst="rect">
            <a:avLst/>
          </a:prstGeom>
        </p:spPr>
      </p:pic>
      <p:pic>
        <p:nvPicPr>
          <p:cNvPr id="6" name="Picture 5"/>
          <p:cNvPicPr>
            <a:picLocks noChangeAspect="1"/>
          </p:cNvPicPr>
          <p:nvPr/>
        </p:nvPicPr>
        <p:blipFill>
          <a:blip r:embed="rId4"/>
          <a:stretch>
            <a:fillRect/>
          </a:stretch>
        </p:blipFill>
        <p:spPr>
          <a:xfrm>
            <a:off x="3780899" y="3878263"/>
            <a:ext cx="3520995" cy="2962628"/>
          </a:xfrm>
          <a:prstGeom prst="rect">
            <a:avLst/>
          </a:prstGeom>
        </p:spPr>
      </p:pic>
    </p:spTree>
    <p:extLst>
      <p:ext uri="{BB962C8B-B14F-4D97-AF65-F5344CB8AC3E}">
        <p14:creationId xmlns:p14="http://schemas.microsoft.com/office/powerpoint/2010/main" val="1056382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51178" y="764470"/>
          <a:ext cx="11794066" cy="5603593"/>
        </p:xfrm>
        <a:graphic>
          <a:graphicData uri="http://schemas.openxmlformats.org/drawingml/2006/table">
            <a:tbl>
              <a:tblPr firstRow="1" bandRow="1">
                <a:tableStyleId>{5C22544A-7EE6-4342-B048-85BDC9FD1C3A}</a:tableStyleId>
              </a:tblPr>
              <a:tblGrid>
                <a:gridCol w="1655474"/>
                <a:gridCol w="6207237"/>
                <a:gridCol w="3931355"/>
              </a:tblGrid>
              <a:tr h="522650">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2246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API.ai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understand alternative entities. Allows you to manage context parameters through the UI. Easily add entities by highlighting them in the sample utterances through the UI. Allows you to mark entities/parameters as required so the platform manages retrieving the entity/parameter values from the user without having to go to your business logic. Alexa requires you to manage this yourself in the business logic code. Rich set of domains for building chat bots with out of the box functionality (small talk, weather, flight, news, etc.).</a:t>
                      </a:r>
                      <a:endParaRPr lang="en-US" sz="1200" dirty="0"/>
                    </a:p>
                  </a:txBody>
                  <a:tcPr/>
                </a:tc>
                <a:tc>
                  <a:txBody>
                    <a:bodyPr/>
                    <a:lstStyle/>
                    <a:p>
                      <a:r>
                        <a:rPr lang="en-US" sz="1200" b="0" i="0" kern="1200" dirty="0" smtClean="0">
                          <a:solidFill>
                            <a:schemeClr val="dk1"/>
                          </a:solidFill>
                          <a:effectLst/>
                          <a:latin typeface="+mn-lt"/>
                          <a:ea typeface="+mn-ea"/>
                          <a:cs typeface="+mn-cs"/>
                        </a:rPr>
                        <a:t>Lack of diagnostic tools to measure the true positives, true negatives, false positives and false negatives related to intent and entity matching. Microsoft LUIS provides detailed metrics on how your intents and entities are being resolved. Lack of visualization of conversation flows.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has a nice “Stories” feature which allows you to visually represent the conversation flows, business logic invocations, context variables, and branching logic. </a:t>
                      </a:r>
                      <a:endParaRPr lang="en-US" sz="1200" dirty="0"/>
                    </a:p>
                  </a:txBody>
                  <a:tcPr/>
                </a:tc>
              </a:tr>
              <a:tr h="5226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Easier to develop applications using the developer UI. Smarter and can learn alternative phrases which can trigger intents and alternative entities. Allows you to manage context parameters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Easily add entities by highlighting them in the sample utterances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solidFill>
                            <a:srgbClr val="FF0000"/>
                          </a:solidFill>
                        </a:rPr>
                        <a:t>Visually see and edit the conversation flow tree.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err="1" smtClean="0"/>
                        <a:t>Wit.ai</a:t>
                      </a:r>
                      <a:r>
                        <a:rPr lang="en-US" sz="1200" dirty="0" smtClean="0"/>
                        <a:t> also supports the idea of roles for entities. When you say "from LA to New York" both LA and New York are location entities but you can further distinguish between a </a:t>
                      </a:r>
                      <a:r>
                        <a:rPr lang="en-US" sz="1200" dirty="0" err="1" smtClean="0"/>
                        <a:t>fromLocation</a:t>
                      </a:r>
                      <a:r>
                        <a:rPr lang="en-US" sz="1200" dirty="0" smtClean="0"/>
                        <a:t> (LA) and </a:t>
                      </a:r>
                      <a:r>
                        <a:rPr lang="en-US" sz="1200" dirty="0" err="1" smtClean="0"/>
                        <a:t>toLocation</a:t>
                      </a:r>
                      <a:r>
                        <a:rPr lang="en-US" sz="1200" dirty="0" smtClean="0"/>
                        <a:t> (New York). The only other framework to support this feature is LUIS (with hierarchical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have the required slot/parameter feature so you have to invoke business logic after every interaction which gathers slot/parameter information from the user to gather any missing information which was not spoken by the user. Limited predefined reusable domains of global skills. Some diagnostics but very limited in comparison to MS LUIS. </a:t>
                      </a:r>
                      <a:r>
                        <a:rPr lang="en-US" sz="1200" dirty="0" err="1" smtClean="0"/>
                        <a:t>Webhook</a:t>
                      </a:r>
                      <a:r>
                        <a:rPr lang="en-US" sz="1200" dirty="0" smtClean="0"/>
                        <a:t> integration is unclear. All of the documented examples only invoke logic in interactive mode locally or only work with Facebook messenger apps. Although, you can specify context variables for missing required parameters, you have to manage the retrieval of missing required parameters by using "Bot Executes" logic, context variables, and jumps. Both </a:t>
                      </a:r>
                      <a:r>
                        <a:rPr lang="en-US" sz="1200" dirty="0" err="1" smtClean="0"/>
                        <a:t>API.ai</a:t>
                      </a:r>
                      <a:r>
                        <a:rPr lang="en-US" sz="1200" dirty="0" smtClean="0"/>
                        <a:t> and LUIS handle the prompting for missing required parameters by just configuring them as "required" in their development UI.</a:t>
                      </a:r>
                      <a:endParaRPr lang="en-US" sz="1200" dirty="0"/>
                    </a:p>
                  </a:txBody>
                  <a:tcPr/>
                </a:tc>
              </a:tr>
            </a:tbl>
          </a:graphicData>
        </a:graphic>
      </p:graphicFrame>
    </p:spTree>
    <p:extLst>
      <p:ext uri="{BB962C8B-B14F-4D97-AF65-F5344CB8AC3E}">
        <p14:creationId xmlns:p14="http://schemas.microsoft.com/office/powerpoint/2010/main" val="1378745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023" y="290338"/>
          <a:ext cx="11794066" cy="6258892"/>
        </p:xfrm>
        <a:graphic>
          <a:graphicData uri="http://schemas.openxmlformats.org/drawingml/2006/table">
            <a:tbl>
              <a:tblPr firstRow="1" bandRow="1">
                <a:tableStyleId>{5C22544A-7EE6-4342-B048-85BDC9FD1C3A}</a:tableStyleId>
              </a:tblPr>
              <a:tblGrid>
                <a:gridCol w="1655474"/>
                <a:gridCol w="6605170"/>
                <a:gridCol w="3533422"/>
              </a:tblGrid>
              <a:tr h="406732">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39151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 is pretty straight forward to program and develop AI assistant applications with. Applications can run on any platform. You have full control because you have to manage all of the interactions in code (context, session, required parameters,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Intent Chaining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intent performs an action in response to natural language user input. Amazon Lex can transfer control dynamically from one intent to another based on end user input.  This enables you to simplify complex conversations by breaking them into smaller components.  For example, in a travel bot, after a user has booked a flight, you can build your bot to subsequently ask if the user also wants to make a hotel or a car reservation. The user response could then result in either making additional reservations, or decline any additional bookings. Amazon Lex will handle the flow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Prompts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Lex provides two types of prompts: confirmation prompts that enable you to confirm an action before fulfilling it; and error-handling prompts, that request the user to repeat input for additional clarity. Confirmation prompts allow you to confirm the intent of the user before executing back-end business logic (for example, "Would you like to confirm your reservation now?"). Error-handling prompts address scenarios where the user input is not understood, allowing for a graceful handling of error scenarios. For example, if a user’s speech input is not clear or audible, or doesn’t map to a known intent, you can configure Amazon Lex to prompt the user to repeat information, for example, “Sorry I didn’t get that.” or “Can you please repeat that?”. You can set the number of retries and also specify the goodbye message before your app stops prompting the user.</a:t>
                      </a:r>
                    </a:p>
                  </a:txBody>
                  <a:tcPr/>
                </a:tc>
                <a:tc>
                  <a:txBody>
                    <a:bodyPr/>
                    <a:lstStyle/>
                    <a:p>
                      <a:r>
                        <a:rPr lang="en-US" sz="1200" b="0" i="0" kern="1200" dirty="0" smtClean="0">
                          <a:solidFill>
                            <a:schemeClr val="dk1"/>
                          </a:solidFill>
                          <a:effectLst/>
                          <a:latin typeface="+mn-lt"/>
                          <a:ea typeface="+mn-ea"/>
                          <a:cs typeface="+mn-cs"/>
                        </a:rPr>
                        <a:t>Every triggered intent requires a </a:t>
                      </a:r>
                      <a:r>
                        <a:rPr lang="en-US" sz="1200" b="0" i="0" kern="1200" dirty="0" err="1" smtClean="0">
                          <a:solidFill>
                            <a:schemeClr val="dk1"/>
                          </a:solidFill>
                          <a:effectLst/>
                          <a:latin typeface="+mn-lt"/>
                          <a:ea typeface="+mn-ea"/>
                          <a:cs typeface="+mn-cs"/>
                        </a:rPr>
                        <a:t>webhook</a:t>
                      </a:r>
                      <a:r>
                        <a:rPr lang="en-US" sz="1200" b="0" i="0" kern="1200" dirty="0" smtClean="0">
                          <a:solidFill>
                            <a:schemeClr val="dk1"/>
                          </a:solidFill>
                          <a:effectLst/>
                          <a:latin typeface="+mn-lt"/>
                          <a:ea typeface="+mn-ea"/>
                          <a:cs typeface="+mn-cs"/>
                        </a:rPr>
                        <a:t> call. No development UI—you have to input your intent schema, utterances, slots and manage all of the relationships manually. Relatively weak in terms of machine learning. Harder to develop with in comparison to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Limited diagnostic tools. Have to input exact phrases which trigger intents. Limited predefined reusable domains of global skills. You have to manage the retrieval of missing required parameters in your business logic. Both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LUIS provide automated prompting for missing required parameters once configured in their development UI.</a:t>
                      </a:r>
                      <a:endParaRPr lang="en-US" sz="1200" dirty="0"/>
                    </a:p>
                  </a:txBody>
                  <a:tcPr/>
                </a:tc>
              </a:tr>
              <a:tr h="1653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MS LUIS (Language Understanding Intelligent Service)/Cortana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alternative entities. Easily add entities by highlighting then in the sample utterances through the UI. Allows you to mark entities/parameters as required so the platform manages retrieving the entity/parameter values from the user without having to go to your business logic. LUIS provides richer metrics to understand how well your AI assistant app is working. LUIS also supports something called composite entities. Think of composite entities as a grouping of entities into a single predefined entity. For example, in "2 adult first </a:t>
                      </a:r>
                      <a:r>
                        <a:rPr lang="en-US" sz="1200" dirty="0" err="1" smtClean="0"/>
                        <a:t>classtickets</a:t>
                      </a:r>
                      <a:r>
                        <a:rPr lang="en-US" sz="1200" dirty="0" smtClean="0"/>
                        <a:t> from LA to NY"--2 is the number of tickets, adult is the ticket type, and first is the ticket class but all of the entities together constitute a ticket order composite entity. None of the other AI frameworks support composite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allow you to manage context parameters through the UI or filter intents based on context parameters set in previous intents as </a:t>
                      </a:r>
                      <a:r>
                        <a:rPr lang="en-US" sz="1200" dirty="0" err="1" smtClean="0"/>
                        <a:t>API.ai</a:t>
                      </a:r>
                      <a:r>
                        <a:rPr lang="en-US" sz="1200" dirty="0" smtClean="0"/>
                        <a:t> does. You have to manage these yourself similar to Alexa. Does not include a rich set of domains for building chat bots like </a:t>
                      </a:r>
                      <a:r>
                        <a:rPr lang="en-US" sz="1200" dirty="0" err="1" smtClean="0"/>
                        <a:t>API.ai</a:t>
                      </a:r>
                      <a:r>
                        <a:rPr lang="en-US" sz="1200" dirty="0" smtClean="0"/>
                        <a:t>. Building apps with Cortana and LUIS requires you to build UWP (Universal Windows Platform) apps (ultimately tying you to the windows platform).</a:t>
                      </a:r>
                    </a:p>
                  </a:txBody>
                  <a:tcPr/>
                </a:tc>
              </a:tr>
            </a:tbl>
          </a:graphicData>
        </a:graphic>
      </p:graphicFrame>
    </p:spTree>
    <p:extLst>
      <p:ext uri="{BB962C8B-B14F-4D97-AF65-F5344CB8AC3E}">
        <p14:creationId xmlns:p14="http://schemas.microsoft.com/office/powerpoint/2010/main" val="123531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89" y="396173"/>
            <a:ext cx="10515600" cy="878064"/>
          </a:xfrm>
        </p:spPr>
        <p:txBody>
          <a:bodyPr/>
          <a:lstStyle/>
          <a:p>
            <a:r>
              <a:rPr lang="en-US" altLang="zh-CN" dirty="0"/>
              <a:t>Machine</a:t>
            </a:r>
            <a:r>
              <a:rPr lang="zh-CN" altLang="en-US" dirty="0"/>
              <a:t> </a:t>
            </a:r>
            <a:r>
              <a:rPr lang="en-US" altLang="zh-CN" dirty="0"/>
              <a:t>Learning</a:t>
            </a:r>
            <a:r>
              <a:rPr lang="zh-CN" altLang="en-US" dirty="0"/>
              <a:t> </a:t>
            </a:r>
            <a:r>
              <a:rPr lang="en-US" altLang="zh-CN" dirty="0"/>
              <a:t>based</a:t>
            </a:r>
            <a:r>
              <a:rPr lang="zh-CN" altLang="en-US" dirty="0"/>
              <a:t> </a:t>
            </a:r>
            <a:r>
              <a:rPr lang="en-US" altLang="zh-CN" dirty="0"/>
              <a:t>NLU</a:t>
            </a:r>
            <a:endParaRPr lang="en-US" dirty="0"/>
          </a:p>
        </p:txBody>
      </p:sp>
      <p:sp>
        <p:nvSpPr>
          <p:cNvPr id="4" name="Rounded Rectangle 3"/>
          <p:cNvSpPr/>
          <p:nvPr/>
        </p:nvSpPr>
        <p:spPr>
          <a:xfrm>
            <a:off x="1806223" y="1890695"/>
            <a:ext cx="860213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Conversation</a:t>
            </a:r>
            <a:r>
              <a:rPr lang="zh-CN" altLang="en-US" sz="1200" dirty="0">
                <a:solidFill>
                  <a:srgbClr val="004266"/>
                </a:solidFill>
                <a:latin typeface="Monaco" charset="0"/>
                <a:ea typeface="Monaco" charset="0"/>
                <a:cs typeface="Monaco" charset="0"/>
              </a:rPr>
              <a:t> </a:t>
            </a:r>
            <a:r>
              <a:rPr lang="en-US" altLang="zh-CN" sz="1200" dirty="0">
                <a:solidFill>
                  <a:srgbClr val="004266"/>
                </a:solidFill>
                <a:latin typeface="Monaco" charset="0"/>
                <a:ea typeface="Monaco" charset="0"/>
                <a:cs typeface="Monaco" charset="0"/>
              </a:rPr>
              <a:t>Insights </a:t>
            </a:r>
            <a:r>
              <a:rPr lang="en-US" altLang="zh-CN" sz="1200" dirty="0" smtClean="0">
                <a:solidFill>
                  <a:srgbClr val="004266"/>
                </a:solidFill>
                <a:latin typeface="Monaco" charset="0"/>
                <a:ea typeface="Monaco" charset="0"/>
                <a:cs typeface="Monaco" charset="0"/>
              </a:rPr>
              <a:t>UI</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nodejs</a:t>
            </a:r>
            <a:r>
              <a:rPr lang="en-US" altLang="zh-CN" sz="1200" dirty="0" smtClean="0">
                <a:solidFill>
                  <a:srgbClr val="004266"/>
                </a:solidFill>
                <a:latin typeface="Monaco" charset="0"/>
                <a:ea typeface="Monaco" charset="0"/>
                <a:cs typeface="Monaco" charset="0"/>
              </a:rPr>
              <a:t>)</a:t>
            </a:r>
            <a:endParaRPr lang="en-US" sz="800" dirty="0">
              <a:solidFill>
                <a:srgbClr val="004266"/>
              </a:solidFill>
              <a:latin typeface="Monaco" charset="0"/>
              <a:ea typeface="Monaco" charset="0"/>
              <a:cs typeface="Monaco" charset="0"/>
            </a:endParaRPr>
          </a:p>
        </p:txBody>
      </p:sp>
      <p:sp>
        <p:nvSpPr>
          <p:cNvPr id="5" name="Rounded Rectangle 4"/>
          <p:cNvSpPr/>
          <p:nvPr/>
        </p:nvSpPr>
        <p:spPr>
          <a:xfrm>
            <a:off x="1845973" y="3001264"/>
            <a:ext cx="8523111" cy="316247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NLU Training and Parsing Pipeline</a:t>
            </a:r>
            <a:endParaRPr lang="en-US" sz="800" dirty="0">
              <a:solidFill>
                <a:srgbClr val="004266"/>
              </a:solidFill>
              <a:latin typeface="Monaco" charset="0"/>
              <a:ea typeface="Monaco" charset="0"/>
              <a:cs typeface="Monaco" charset="0"/>
            </a:endParaRPr>
          </a:p>
        </p:txBody>
      </p:sp>
      <p:sp>
        <p:nvSpPr>
          <p:cNvPr id="7" name="Rounded Rectangle 6"/>
          <p:cNvSpPr/>
          <p:nvPr/>
        </p:nvSpPr>
        <p:spPr>
          <a:xfrm rot="5400000">
            <a:off x="5907824" y="-1698600"/>
            <a:ext cx="477954" cy="8601655"/>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grpSp>
        <p:nvGrpSpPr>
          <p:cNvPr id="12" name="Group 11"/>
          <p:cNvGrpSpPr/>
          <p:nvPr/>
        </p:nvGrpSpPr>
        <p:grpSpPr>
          <a:xfrm>
            <a:off x="2097953" y="3578697"/>
            <a:ext cx="1802359" cy="1056994"/>
            <a:chOff x="2302031" y="2225917"/>
            <a:chExt cx="1802359" cy="1056994"/>
          </a:xfrm>
        </p:grpSpPr>
        <p:sp>
          <p:nvSpPr>
            <p:cNvPr id="13" name="Rounded Rectangle 12"/>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14" name="Can 13"/>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15" name="Can 14"/>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17" name="Group 16"/>
          <p:cNvGrpSpPr/>
          <p:nvPr/>
        </p:nvGrpSpPr>
        <p:grpSpPr>
          <a:xfrm>
            <a:off x="4183558" y="3578697"/>
            <a:ext cx="1802359" cy="1056994"/>
            <a:chOff x="4986703" y="3076701"/>
            <a:chExt cx="1802359" cy="1056994"/>
          </a:xfrm>
        </p:grpSpPr>
        <p:sp>
          <p:nvSpPr>
            <p:cNvPr id="18" name="Rounded Rectangle 1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19" name="Can 1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20" name="Can 1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grpSp>
        <p:nvGrpSpPr>
          <p:cNvPr id="21" name="Group 20"/>
          <p:cNvGrpSpPr/>
          <p:nvPr/>
        </p:nvGrpSpPr>
        <p:grpSpPr>
          <a:xfrm>
            <a:off x="6244598" y="3578697"/>
            <a:ext cx="1802359" cy="1056994"/>
            <a:chOff x="4986703" y="4662192"/>
            <a:chExt cx="1802359" cy="1056994"/>
          </a:xfrm>
        </p:grpSpPr>
        <p:sp>
          <p:nvSpPr>
            <p:cNvPr id="22" name="Rounded Rectangle 21"/>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3" name="Can 22"/>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4" name="Can 23"/>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42" name="Group 41"/>
          <p:cNvGrpSpPr/>
          <p:nvPr/>
        </p:nvGrpSpPr>
        <p:grpSpPr>
          <a:xfrm>
            <a:off x="8316927" y="3578697"/>
            <a:ext cx="1802359" cy="1056994"/>
            <a:chOff x="8316927" y="3578697"/>
            <a:chExt cx="1802359" cy="1056994"/>
          </a:xfrm>
        </p:grpSpPr>
        <p:sp>
          <p:nvSpPr>
            <p:cNvPr id="27" name="Rounded Rectangle 26"/>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grpSp>
        <p:nvGrpSpPr>
          <p:cNvPr id="29" name="Group 28"/>
          <p:cNvGrpSpPr/>
          <p:nvPr/>
        </p:nvGrpSpPr>
        <p:grpSpPr>
          <a:xfrm>
            <a:off x="2099205" y="4930113"/>
            <a:ext cx="1802359" cy="1056994"/>
            <a:chOff x="4986703" y="1719344"/>
            <a:chExt cx="1802359" cy="1056994"/>
          </a:xfrm>
        </p:grpSpPr>
        <p:sp>
          <p:nvSpPr>
            <p:cNvPr id="30" name="Rounded Rectangle 29"/>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31" name="Can 30"/>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32" name="Can 31"/>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grpSp>
        <p:nvGrpSpPr>
          <p:cNvPr id="33" name="Group 32"/>
          <p:cNvGrpSpPr/>
          <p:nvPr/>
        </p:nvGrpSpPr>
        <p:grpSpPr>
          <a:xfrm>
            <a:off x="4183557" y="4930113"/>
            <a:ext cx="1802359" cy="1056994"/>
            <a:chOff x="4986703" y="3304835"/>
            <a:chExt cx="1802359" cy="1056994"/>
          </a:xfrm>
        </p:grpSpPr>
        <p:sp>
          <p:nvSpPr>
            <p:cNvPr id="34" name="Rounded Rectangle 33"/>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35" name="Can 34"/>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6" name="Can 35"/>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37" name="Group 36"/>
          <p:cNvGrpSpPr/>
          <p:nvPr/>
        </p:nvGrpSpPr>
        <p:grpSpPr>
          <a:xfrm>
            <a:off x="6279714" y="4930113"/>
            <a:ext cx="1802359" cy="1056994"/>
            <a:chOff x="4986703" y="4804940"/>
            <a:chExt cx="1802359" cy="1056994"/>
          </a:xfrm>
        </p:grpSpPr>
        <p:sp>
          <p:nvSpPr>
            <p:cNvPr id="38" name="Rounded Rectangle 37"/>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9" name="Can 38"/>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40" name="Can 39"/>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41" name="Rounded Rectangle 40"/>
          <p:cNvSpPr/>
          <p:nvPr/>
        </p:nvSpPr>
        <p:spPr>
          <a:xfrm>
            <a:off x="8316926" y="4930113"/>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Custom Plugin</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for Specific Processing, e.g</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Time(Duckling)</a:t>
            </a:r>
            <a:endParaRPr lang="en-US" sz="12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1447356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86703" y="1621039"/>
            <a:ext cx="1802359" cy="1056994"/>
            <a:chOff x="2302031" y="2225917"/>
            <a:chExt cx="1802359" cy="1056994"/>
          </a:xfrm>
        </p:grpSpPr>
        <p:sp>
          <p:nvSpPr>
            <p:cNvPr id="5" name="Rounded Rectangle 4"/>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6" name="Can 5"/>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7" name="Can 6"/>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44" name="Group 43"/>
          <p:cNvGrpSpPr/>
          <p:nvPr/>
        </p:nvGrpSpPr>
        <p:grpSpPr>
          <a:xfrm>
            <a:off x="4986703" y="3076701"/>
            <a:ext cx="1802359" cy="1056994"/>
            <a:chOff x="4986703" y="3076701"/>
            <a:chExt cx="1802359" cy="1056994"/>
          </a:xfrm>
        </p:grpSpPr>
        <p:sp>
          <p:nvSpPr>
            <p:cNvPr id="8" name="Rounded Rectangle 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9" name="Can 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1954185"/>
            <a:ext cx="2018501"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nlp_mitie</a:t>
            </a:r>
            <a:r>
              <a:rPr lang="en-US" dirty="0">
                <a:solidFill>
                  <a:srgbClr val="008080"/>
                </a:solidFill>
              </a:rPr>
              <a:t>"</a:t>
            </a:r>
            <a:endParaRPr lang="en-US" dirty="0"/>
          </a:p>
        </p:txBody>
      </p:sp>
      <p:sp>
        <p:nvSpPr>
          <p:cNvPr id="12" name="Rectangle 11"/>
          <p:cNvSpPr/>
          <p:nvPr/>
        </p:nvSpPr>
        <p:spPr>
          <a:xfrm>
            <a:off x="7395676" y="1964870"/>
            <a:ext cx="3779368" cy="369332"/>
          </a:xfrm>
          <a:prstGeom prst="rect">
            <a:avLst/>
          </a:prstGeom>
        </p:spPr>
        <p:txBody>
          <a:bodyPr wrap="none">
            <a:spAutoFit/>
          </a:bodyPr>
          <a:lstStyle/>
          <a:p>
            <a:r>
              <a:rPr lang="en-US" dirty="0"/>
              <a:t>provides = [</a:t>
            </a:r>
            <a:r>
              <a:rPr lang="en-US" dirty="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sp>
        <p:nvSpPr>
          <p:cNvPr id="13" name="Rectangle 12"/>
          <p:cNvSpPr/>
          <p:nvPr/>
        </p:nvSpPr>
        <p:spPr>
          <a:xfrm>
            <a:off x="2042443" y="3386268"/>
            <a:ext cx="256025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tokenizer_jieba</a:t>
            </a:r>
            <a:r>
              <a:rPr lang="en-US" dirty="0">
                <a:solidFill>
                  <a:srgbClr val="008080"/>
                </a:solidFill>
              </a:rPr>
              <a:t>"</a:t>
            </a:r>
            <a:endParaRPr lang="en-US" dirty="0"/>
          </a:p>
        </p:txBody>
      </p:sp>
      <p:sp>
        <p:nvSpPr>
          <p:cNvPr id="15" name="Rectangle 14"/>
          <p:cNvSpPr/>
          <p:nvPr/>
        </p:nvSpPr>
        <p:spPr>
          <a:xfrm>
            <a:off x="7395676" y="3235866"/>
            <a:ext cx="2156744" cy="369332"/>
          </a:xfrm>
          <a:prstGeom prst="rect">
            <a:avLst/>
          </a:prstGeom>
        </p:spPr>
        <p:txBody>
          <a:bodyPr wrap="none">
            <a:spAutoFit/>
          </a:bodyPr>
          <a:lstStyle/>
          <a:p>
            <a:r>
              <a:rPr lang="en-US"/>
              <a:t>provides = [</a:t>
            </a:r>
            <a:r>
              <a:rPr lang="en-US">
                <a:solidFill>
                  <a:srgbClr val="008080"/>
                </a:solidFill>
              </a:rPr>
              <a:t>"tokens"</a:t>
            </a:r>
            <a:r>
              <a:rPr lang="en-US"/>
              <a:t>]</a:t>
            </a:r>
          </a:p>
        </p:txBody>
      </p:sp>
      <p:sp>
        <p:nvSpPr>
          <p:cNvPr id="16" name="Rectangle 15"/>
          <p:cNvSpPr/>
          <p:nvPr/>
        </p:nvSpPr>
        <p:spPr>
          <a:xfrm>
            <a:off x="1989254" y="4623377"/>
            <a:ext cx="2039341" cy="369332"/>
          </a:xfrm>
          <a:prstGeom prst="rect">
            <a:avLst/>
          </a:prstGeom>
        </p:spPr>
        <p:txBody>
          <a:bodyPr wrap="none">
            <a:spAutoFit/>
          </a:bodyPr>
          <a:lstStyle/>
          <a:p>
            <a:r>
              <a:rPr lang="en-US"/>
              <a:t>name = </a:t>
            </a:r>
            <a:r>
              <a:rPr lang="en-US">
                <a:solidFill>
                  <a:srgbClr val="008080"/>
                </a:solidFill>
              </a:rPr>
              <a:t>"</a:t>
            </a:r>
            <a:r>
              <a:rPr lang="en-US" dirty="0" err="1">
                <a:solidFill>
                  <a:srgbClr val="008080"/>
                </a:solidFill>
              </a:rPr>
              <a:t>ner_mitie</a:t>
            </a:r>
            <a:r>
              <a:rPr lang="en-US" dirty="0">
                <a:solidFill>
                  <a:srgbClr val="008080"/>
                </a:solidFill>
              </a:rPr>
              <a:t>"</a:t>
            </a:r>
            <a:endParaRPr lang="en-US" dirty="0"/>
          </a:p>
        </p:txBody>
      </p:sp>
      <p:sp>
        <p:nvSpPr>
          <p:cNvPr id="17" name="Rectangle 16"/>
          <p:cNvSpPr/>
          <p:nvPr/>
        </p:nvSpPr>
        <p:spPr>
          <a:xfrm>
            <a:off x="7395676" y="4623000"/>
            <a:ext cx="2236253" cy="369332"/>
          </a:xfrm>
          <a:prstGeom prst="rect">
            <a:avLst/>
          </a:prstGeom>
        </p:spPr>
        <p:txBody>
          <a:bodyPr wrap="none">
            <a:spAutoFit/>
          </a:bodyPr>
          <a:lstStyle/>
          <a:p>
            <a:r>
              <a:rPr lang="en-US"/>
              <a:t>provides = [</a:t>
            </a:r>
            <a:r>
              <a:rPr lang="en-US">
                <a:solidFill>
                  <a:srgbClr val="008080"/>
                </a:solidFill>
              </a:rPr>
              <a:t>"entities"</a:t>
            </a:r>
            <a:r>
              <a:rPr lang="en-US"/>
              <a:t>]</a:t>
            </a:r>
          </a:p>
        </p:txBody>
      </p:sp>
      <p:sp>
        <p:nvSpPr>
          <p:cNvPr id="18" name="Rectangle 17"/>
          <p:cNvSpPr/>
          <p:nvPr/>
        </p:nvSpPr>
        <p:spPr>
          <a:xfrm>
            <a:off x="1989254" y="4948112"/>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45" name="Group 44"/>
          <p:cNvGrpSpPr/>
          <p:nvPr/>
        </p:nvGrpSpPr>
        <p:grpSpPr>
          <a:xfrm>
            <a:off x="4986703" y="4662192"/>
            <a:ext cx="1802359" cy="1056994"/>
            <a:chOff x="4986703" y="4662192"/>
            <a:chExt cx="1802359" cy="1056994"/>
          </a:xfrm>
        </p:grpSpPr>
        <p:sp>
          <p:nvSpPr>
            <p:cNvPr id="19" name="Rounded Rectangle 18"/>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3" name="Rounded Rectangle 22"/>
          <p:cNvSpPr/>
          <p:nvPr/>
        </p:nvSpPr>
        <p:spPr>
          <a:xfrm>
            <a:off x="4986703" y="181216"/>
            <a:ext cx="1802359" cy="761759"/>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MITIE/tools/</a:t>
            </a:r>
            <a:r>
              <a:rPr lang="en-US" sz="1200" dirty="0" err="1">
                <a:solidFill>
                  <a:srgbClr val="004266"/>
                </a:solidFill>
                <a:latin typeface="Monaco" charset="0"/>
                <a:ea typeface="Monaco" charset="0"/>
                <a:cs typeface="Monaco" charset="0"/>
              </a:rPr>
              <a:t>wordrep</a:t>
            </a:r>
            <a:endParaRPr lang="en-US" sz="1200" dirty="0">
              <a:solidFill>
                <a:srgbClr val="004266"/>
              </a:solidFill>
              <a:latin typeface="Monaco" charset="0"/>
              <a:ea typeface="Monaco" charset="0"/>
              <a:cs typeface="Monaco" charset="0"/>
            </a:endParaRPr>
          </a:p>
        </p:txBody>
      </p:sp>
      <p:cxnSp>
        <p:nvCxnSpPr>
          <p:cNvPr id="25" name="Straight Arrow Connector 116"/>
          <p:cNvCxnSpPr>
            <a:stCxn id="23" idx="2"/>
            <a:endCxn id="6" idx="2"/>
          </p:cNvCxnSpPr>
          <p:nvPr/>
        </p:nvCxnSpPr>
        <p:spPr>
          <a:xfrm rot="5400000">
            <a:off x="4807429" y="1268415"/>
            <a:ext cx="1405895" cy="755014"/>
          </a:xfrm>
          <a:prstGeom prst="curvedConnector4">
            <a:avLst>
              <a:gd name="adj1" fmla="val 42911"/>
              <a:gd name="adj2" fmla="val 130278"/>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6789062" y="418571"/>
            <a:ext cx="4608954" cy="369332"/>
          </a:xfrm>
          <a:prstGeom prst="rect">
            <a:avLst/>
          </a:prstGeom>
        </p:spPr>
        <p:txBody>
          <a:bodyPr wrap="none">
            <a:spAutoFit/>
          </a:bodyPr>
          <a:lstStyle/>
          <a:p>
            <a:r>
              <a:rPr lang="en-US" dirty="0" err="1">
                <a:solidFill>
                  <a:srgbClr val="6A737D"/>
                </a:solidFill>
                <a:latin typeface="SFMono-Regular" charset="0"/>
              </a:rPr>
              <a:t>wordrep</a:t>
            </a:r>
            <a:r>
              <a:rPr lang="en-US" dirty="0">
                <a:solidFill>
                  <a:srgbClr val="6A737D"/>
                </a:solidFill>
                <a:latin typeface="SFMono-Regular" charset="0"/>
              </a:rPr>
              <a:t> -e </a:t>
            </a:r>
            <a:r>
              <a:rPr lang="en-US" dirty="0" err="1">
                <a:solidFill>
                  <a:srgbClr val="6A737D"/>
                </a:solidFill>
                <a:latin typeface="SFMono-Regular" charset="0"/>
              </a:rPr>
              <a:t>a_folder_containing_only_text_files</a:t>
            </a:r>
            <a:endParaRPr lang="en-US" dirty="0"/>
          </a:p>
        </p:txBody>
      </p:sp>
      <p:sp>
        <p:nvSpPr>
          <p:cNvPr id="30" name="Rectangle 29"/>
          <p:cNvSpPr/>
          <p:nvPr/>
        </p:nvSpPr>
        <p:spPr>
          <a:xfrm>
            <a:off x="8474048" y="5132778"/>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32" name="Can 31"/>
          <p:cNvSpPr/>
          <p:nvPr/>
        </p:nvSpPr>
        <p:spPr>
          <a:xfrm>
            <a:off x="8879990" y="5502110"/>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cxnSp>
        <p:nvCxnSpPr>
          <p:cNvPr id="33" name="Straight Arrow Connector 116"/>
          <p:cNvCxnSpPr>
            <a:stCxn id="8" idx="2"/>
            <a:endCxn id="19" idx="1"/>
          </p:cNvCxnSpPr>
          <p:nvPr/>
        </p:nvCxnSpPr>
        <p:spPr>
          <a:xfrm rot="5400000">
            <a:off x="4908796" y="4211602"/>
            <a:ext cx="1056994" cy="901180"/>
          </a:xfrm>
          <a:prstGeom prst="curvedConnector4">
            <a:avLst>
              <a:gd name="adj1" fmla="val 25000"/>
              <a:gd name="adj2" fmla="val 125367"/>
            </a:avLst>
          </a:prstGeom>
          <a:noFill/>
          <a:ln w="19050" cap="flat" cmpd="sng" algn="ctr">
            <a:solidFill>
              <a:srgbClr val="C00000"/>
            </a:solidFill>
            <a:prstDash val="solid"/>
            <a:headEnd type="none"/>
            <a:tailEnd type="arrow"/>
          </a:ln>
          <a:effectLst/>
        </p:spPr>
      </p:cxnSp>
      <p:sp>
        <p:nvSpPr>
          <p:cNvPr id="38" name="Oval 37"/>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620631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986703" y="1719344"/>
            <a:ext cx="1802359" cy="1056994"/>
            <a:chOff x="4986703" y="1719344"/>
            <a:chExt cx="1802359" cy="1056994"/>
          </a:xfrm>
        </p:grpSpPr>
        <p:sp>
          <p:nvSpPr>
            <p:cNvPr id="8" name="Rounded Rectangle 7"/>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9" name="Can 8"/>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863986"/>
            <a:ext cx="248625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ner_synonyms</a:t>
            </a:r>
            <a:r>
              <a:rPr lang="en-US" dirty="0">
                <a:solidFill>
                  <a:srgbClr val="008080"/>
                </a:solidFill>
              </a:rPr>
              <a:t>"</a:t>
            </a:r>
            <a:endParaRPr lang="en-US" dirty="0"/>
          </a:p>
        </p:txBody>
      </p:sp>
      <p:sp>
        <p:nvSpPr>
          <p:cNvPr id="12" name="Rectangle 11"/>
          <p:cNvSpPr/>
          <p:nvPr/>
        </p:nvSpPr>
        <p:spPr>
          <a:xfrm>
            <a:off x="7395676" y="874671"/>
            <a:ext cx="2236253" cy="369332"/>
          </a:xfrm>
          <a:prstGeom prst="rect">
            <a:avLst/>
          </a:prstGeom>
        </p:spPr>
        <p:txBody>
          <a:bodyPr wrap="none">
            <a:spAutoFit/>
          </a:bodyPr>
          <a:lstStyle/>
          <a:p>
            <a:r>
              <a:rPr lang="en-US" dirty="0"/>
              <a:t>provides = </a:t>
            </a:r>
            <a:r>
              <a:rPr lang="en-US" dirty="0" smtClean="0"/>
              <a:t>[</a:t>
            </a:r>
            <a:r>
              <a:rPr lang="en-US" dirty="0">
                <a:solidFill>
                  <a:srgbClr val="008080"/>
                </a:solidFill>
              </a:rPr>
              <a:t>"entities"</a:t>
            </a:r>
            <a:r>
              <a:rPr lang="en-US" dirty="0" smtClean="0"/>
              <a:t>]</a:t>
            </a:r>
            <a:endParaRPr lang="en-US" dirty="0"/>
          </a:p>
        </p:txBody>
      </p:sp>
      <p:sp>
        <p:nvSpPr>
          <p:cNvPr id="13" name="Rectangle 12"/>
          <p:cNvSpPr/>
          <p:nvPr/>
        </p:nvSpPr>
        <p:spPr>
          <a:xfrm>
            <a:off x="567266" y="2019932"/>
            <a:ext cx="398961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intent_entity_featurizer_regex</a:t>
            </a:r>
            <a:r>
              <a:rPr lang="en-US" dirty="0">
                <a:solidFill>
                  <a:srgbClr val="008080"/>
                </a:solidFill>
              </a:rPr>
              <a:t>"</a:t>
            </a:r>
            <a:endParaRPr lang="en-US" dirty="0"/>
          </a:p>
        </p:txBody>
      </p:sp>
      <p:sp>
        <p:nvSpPr>
          <p:cNvPr id="15" name="Rectangle 14"/>
          <p:cNvSpPr/>
          <p:nvPr/>
        </p:nvSpPr>
        <p:spPr>
          <a:xfrm>
            <a:off x="7395676" y="1878509"/>
            <a:ext cx="2785058" cy="369332"/>
          </a:xfrm>
          <a:prstGeom prst="rect">
            <a:avLst/>
          </a:prstGeom>
        </p:spPr>
        <p:txBody>
          <a:bodyPr wrap="none">
            <a:spAutoFit/>
          </a:bodyPr>
          <a:lstStyle/>
          <a:p>
            <a:r>
              <a:rPr lang="en-US" dirty="0"/>
              <a:t>provides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17" name="Rectangle 16"/>
          <p:cNvSpPr/>
          <p:nvPr/>
        </p:nvSpPr>
        <p:spPr>
          <a:xfrm>
            <a:off x="7395676" y="3265643"/>
            <a:ext cx="2890856" cy="369332"/>
          </a:xfrm>
          <a:prstGeom prst="rect">
            <a:avLst/>
          </a:prstGeom>
        </p:spPr>
        <p:txBody>
          <a:bodyPr wrap="none">
            <a:spAutoFit/>
          </a:bodyPr>
          <a:lstStyle/>
          <a:p>
            <a:r>
              <a:rPr lang="en-US" dirty="0"/>
              <a:t>provides = </a:t>
            </a:r>
            <a:r>
              <a:rPr lang="en-US" dirty="0" smtClean="0"/>
              <a:t>[</a:t>
            </a:r>
            <a:r>
              <a:rPr lang="en-US" dirty="0" smtClean="0">
                <a:solidFill>
                  <a:srgbClr val="008080"/>
                </a:solidFill>
              </a:rPr>
              <a:t>"</a:t>
            </a:r>
            <a:r>
              <a:rPr lang="en-US" dirty="0" err="1" smtClean="0">
                <a:solidFill>
                  <a:srgbClr val="008080"/>
                </a:solidFill>
              </a:rPr>
              <a:t>text_features</a:t>
            </a:r>
            <a:r>
              <a:rPr lang="en-US" dirty="0" smtClean="0">
                <a:solidFill>
                  <a:srgbClr val="008080"/>
                </a:solidFill>
              </a:rPr>
              <a:t>"</a:t>
            </a:r>
            <a:r>
              <a:rPr lang="en-US" dirty="0" smtClean="0"/>
              <a:t>]</a:t>
            </a:r>
            <a:endParaRPr lang="en-US" dirty="0"/>
          </a:p>
        </p:txBody>
      </p:sp>
      <p:sp>
        <p:nvSpPr>
          <p:cNvPr id="18" name="Rectangle 17"/>
          <p:cNvSpPr/>
          <p:nvPr/>
        </p:nvSpPr>
        <p:spPr>
          <a:xfrm>
            <a:off x="1826813" y="2389264"/>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51" name="Group 50"/>
          <p:cNvGrpSpPr/>
          <p:nvPr/>
        </p:nvGrpSpPr>
        <p:grpSpPr>
          <a:xfrm>
            <a:off x="4986703" y="3304835"/>
            <a:ext cx="1802359" cy="1056994"/>
            <a:chOff x="4986703" y="3304835"/>
            <a:chExt cx="1802359" cy="1056994"/>
          </a:xfrm>
        </p:grpSpPr>
        <p:sp>
          <p:nvSpPr>
            <p:cNvPr id="19" name="Rounded Rectangle 18"/>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6" name="Oval 25"/>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 name="Rectangle 1"/>
          <p:cNvSpPr/>
          <p:nvPr/>
        </p:nvSpPr>
        <p:spPr>
          <a:xfrm>
            <a:off x="1246028" y="3304835"/>
            <a:ext cx="32994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intent_featurizer_mitie</a:t>
            </a:r>
            <a:r>
              <a:rPr lang="en-US" dirty="0">
                <a:solidFill>
                  <a:srgbClr val="008080"/>
                </a:solidFill>
              </a:rPr>
              <a:t>"</a:t>
            </a:r>
            <a:endParaRPr lang="en-US" dirty="0"/>
          </a:p>
        </p:txBody>
      </p:sp>
      <p:sp>
        <p:nvSpPr>
          <p:cNvPr id="28" name="Rectangle 27"/>
          <p:cNvSpPr/>
          <p:nvPr/>
        </p:nvSpPr>
        <p:spPr>
          <a:xfrm>
            <a:off x="1867577" y="3674167"/>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sp>
        <p:nvSpPr>
          <p:cNvPr id="3" name="Rectangle 2"/>
          <p:cNvSpPr/>
          <p:nvPr/>
        </p:nvSpPr>
        <p:spPr>
          <a:xfrm>
            <a:off x="322093" y="4047334"/>
            <a:ext cx="3893374" cy="369332"/>
          </a:xfrm>
          <a:prstGeom prst="rect">
            <a:avLst/>
          </a:prstGeom>
        </p:spPr>
        <p:txBody>
          <a:bodyPr wrap="none">
            <a:spAutoFit/>
          </a:bodyPr>
          <a:lstStyle/>
          <a:p>
            <a:r>
              <a:rPr lang="en-US" dirty="0"/>
              <a:t>requires = </a:t>
            </a:r>
            <a:r>
              <a:rPr lang="en-US" dirty="0" smtClean="0"/>
              <a:t>[</a:t>
            </a:r>
            <a:r>
              <a:rPr lang="en-US" dirty="0" smtClean="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grpSp>
        <p:nvGrpSpPr>
          <p:cNvPr id="52" name="Group 51"/>
          <p:cNvGrpSpPr/>
          <p:nvPr/>
        </p:nvGrpSpPr>
        <p:grpSpPr>
          <a:xfrm>
            <a:off x="4986703" y="4804940"/>
            <a:ext cx="1802359" cy="1056994"/>
            <a:chOff x="4986703" y="4804940"/>
            <a:chExt cx="1802359" cy="1056994"/>
          </a:xfrm>
        </p:grpSpPr>
        <p:sp>
          <p:nvSpPr>
            <p:cNvPr id="36" name="Rounded Rectangle 35"/>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7" name="Can 36"/>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8" name="Can 37"/>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39" name="Rectangle 38"/>
          <p:cNvSpPr/>
          <p:nvPr/>
        </p:nvSpPr>
        <p:spPr>
          <a:xfrm>
            <a:off x="1246028" y="4804940"/>
            <a:ext cx="34018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intent_classifier_sklearn</a:t>
            </a:r>
            <a:r>
              <a:rPr lang="en-US" dirty="0">
                <a:solidFill>
                  <a:srgbClr val="008080"/>
                </a:solidFill>
              </a:rPr>
              <a:t>"</a:t>
            </a:r>
            <a:endParaRPr lang="en-US" dirty="0"/>
          </a:p>
        </p:txBody>
      </p:sp>
      <p:sp>
        <p:nvSpPr>
          <p:cNvPr id="40" name="Rectangle 39"/>
          <p:cNvSpPr/>
          <p:nvPr/>
        </p:nvSpPr>
        <p:spPr>
          <a:xfrm>
            <a:off x="1867577" y="5174272"/>
            <a:ext cx="2753190" cy="369332"/>
          </a:xfrm>
          <a:prstGeom prst="rect">
            <a:avLst/>
          </a:prstGeom>
        </p:spPr>
        <p:txBody>
          <a:bodyPr wrap="none">
            <a:spAutoFit/>
          </a:bodyPr>
          <a:lstStyle/>
          <a:p>
            <a:r>
              <a:rPr lang="en-US" dirty="0"/>
              <a:t>requires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4" name="Rectangle 3"/>
          <p:cNvSpPr/>
          <p:nvPr/>
        </p:nvSpPr>
        <p:spPr>
          <a:xfrm>
            <a:off x="7395676" y="4989606"/>
            <a:ext cx="3762953" cy="369332"/>
          </a:xfrm>
          <a:prstGeom prst="rect">
            <a:avLst/>
          </a:prstGeom>
        </p:spPr>
        <p:txBody>
          <a:bodyPr wrap="none">
            <a:spAutoFit/>
          </a:bodyPr>
          <a:lstStyle/>
          <a:p>
            <a:r>
              <a:rPr lang="en-US"/>
              <a:t>provides = [</a:t>
            </a:r>
            <a:r>
              <a:rPr lang="en-US">
                <a:solidFill>
                  <a:srgbClr val="008080"/>
                </a:solidFill>
              </a:rPr>
              <a:t>"intent"</a:t>
            </a:r>
            <a:r>
              <a:rPr lang="en-US">
                <a:solidFill>
                  <a:srgbClr val="CC7832"/>
                </a:solidFill>
              </a:rPr>
              <a:t>, </a:t>
            </a:r>
            <a:r>
              <a:rPr lang="en-US">
                <a:solidFill>
                  <a:srgbClr val="008080"/>
                </a:solidFill>
              </a:rPr>
              <a:t>"</a:t>
            </a:r>
            <a:r>
              <a:rPr lang="en-US" dirty="0" err="1">
                <a:solidFill>
                  <a:srgbClr val="008080"/>
                </a:solidFill>
              </a:rPr>
              <a:t>intent_ranking</a:t>
            </a:r>
            <a:r>
              <a:rPr lang="en-US" dirty="0">
                <a:solidFill>
                  <a:srgbClr val="008080"/>
                </a:solidFill>
              </a:rPr>
              <a:t>"</a:t>
            </a:r>
            <a:r>
              <a:rPr lang="en-US" dirty="0"/>
              <a:t>]</a:t>
            </a:r>
          </a:p>
        </p:txBody>
      </p:sp>
      <p:cxnSp>
        <p:nvCxnSpPr>
          <p:cNvPr id="44" name="Straight Arrow Connector 116"/>
          <p:cNvCxnSpPr>
            <a:stCxn id="8" idx="2"/>
            <a:endCxn id="36" idx="1"/>
          </p:cNvCxnSpPr>
          <p:nvPr/>
        </p:nvCxnSpPr>
        <p:spPr>
          <a:xfrm rot="5400000">
            <a:off x="4158744" y="3604297"/>
            <a:ext cx="2557099" cy="901180"/>
          </a:xfrm>
          <a:prstGeom prst="curvedConnector4">
            <a:avLst>
              <a:gd name="adj1" fmla="val 39666"/>
              <a:gd name="adj2" fmla="val 125367"/>
            </a:avLst>
          </a:prstGeom>
          <a:noFill/>
          <a:ln w="19050" cap="flat" cmpd="sng" algn="ctr">
            <a:solidFill>
              <a:srgbClr val="00B2F2">
                <a:lumMod val="50000"/>
              </a:srgbClr>
            </a:solidFill>
            <a:prstDash val="solid"/>
            <a:headEnd type="none"/>
            <a:tailEnd type="arrow"/>
          </a:ln>
          <a:effectLst/>
        </p:spPr>
      </p:cxnSp>
      <p:cxnSp>
        <p:nvCxnSpPr>
          <p:cNvPr id="46" name="Straight Arrow Connector 116"/>
          <p:cNvCxnSpPr>
            <a:stCxn id="19" idx="2"/>
            <a:endCxn id="36" idx="0"/>
          </p:cNvCxnSpPr>
          <p:nvPr/>
        </p:nvCxnSpPr>
        <p:spPr>
          <a:xfrm rot="5400000">
            <a:off x="5666328" y="4583384"/>
            <a:ext cx="443111" cy="1270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53" name="Rectangle 52"/>
          <p:cNvSpPr/>
          <p:nvPr/>
        </p:nvSpPr>
        <p:spPr>
          <a:xfrm>
            <a:off x="9556204" y="532564"/>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4" name="Can 53"/>
          <p:cNvSpPr/>
          <p:nvPr/>
        </p:nvSpPr>
        <p:spPr>
          <a:xfrm>
            <a:off x="9962146" y="901896"/>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sp>
        <p:nvSpPr>
          <p:cNvPr id="55" name="Rectangle 54"/>
          <p:cNvSpPr/>
          <p:nvPr/>
        </p:nvSpPr>
        <p:spPr>
          <a:xfrm>
            <a:off x="9365870" y="5309895"/>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6" name="Can 55"/>
          <p:cNvSpPr/>
          <p:nvPr/>
        </p:nvSpPr>
        <p:spPr>
          <a:xfrm>
            <a:off x="9771812" y="5679227"/>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Intent</a:t>
            </a:r>
            <a:endParaRPr lang="en-US" sz="1000" dirty="0">
              <a:solidFill>
                <a:srgbClr val="004266"/>
              </a:solidFill>
              <a:latin typeface="Monaco" charset="0"/>
              <a:ea typeface="Monaco" charset="0"/>
              <a:cs typeface="Monaco" charset="0"/>
            </a:endParaRPr>
          </a:p>
        </p:txBody>
      </p:sp>
      <p:sp>
        <p:nvSpPr>
          <p:cNvPr id="57" name="Rectangle 56"/>
          <p:cNvSpPr/>
          <p:nvPr/>
        </p:nvSpPr>
        <p:spPr>
          <a:xfrm>
            <a:off x="7132558" y="2323343"/>
            <a:ext cx="4998741" cy="923330"/>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patterns,</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1</a:t>
            </a:r>
            <a:r>
              <a:rPr lang="zh-CN" altLang="en-US" i="1" dirty="0" smtClean="0">
                <a:solidFill>
                  <a:srgbClr val="629755"/>
                </a:solidFill>
              </a:rPr>
              <a:t> </a:t>
            </a:r>
            <a:r>
              <a:rPr lang="en-US" altLang="zh-CN" i="1" dirty="0" smtClean="0">
                <a:solidFill>
                  <a:srgbClr val="629755"/>
                </a:solidFill>
              </a:rPr>
              <a:t>if</a:t>
            </a:r>
            <a:r>
              <a:rPr lang="zh-CN" altLang="en-US" i="1" dirty="0" smtClean="0">
                <a:solidFill>
                  <a:srgbClr val="629755"/>
                </a:solidFill>
              </a:rPr>
              <a:t> </a:t>
            </a:r>
            <a:r>
              <a:rPr lang="en-US" altLang="zh-CN" i="1" dirty="0" smtClean="0">
                <a:solidFill>
                  <a:srgbClr val="629755"/>
                </a:solidFill>
              </a:rPr>
              <a:t>matched,</a:t>
            </a:r>
          </a:p>
          <a:p>
            <a:r>
              <a:rPr lang="en-US" altLang="zh-CN" i="1" dirty="0" smtClean="0">
                <a:solidFill>
                  <a:srgbClr val="629755"/>
                </a:solidFill>
              </a:rPr>
              <a:t>otherwise,</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0;</a:t>
            </a:r>
          </a:p>
          <a:p>
            <a:r>
              <a:rPr lang="en-US" altLang="zh-CN" i="1" dirty="0" smtClean="0">
                <a:solidFill>
                  <a:srgbClr val="629755"/>
                </a:solidFill>
              </a:rPr>
              <a:t>The</a:t>
            </a:r>
            <a:r>
              <a:rPr lang="zh-CN" altLang="en-US" i="1" dirty="0" smtClean="0">
                <a:solidFill>
                  <a:srgbClr val="629755"/>
                </a:solidFill>
              </a:rPr>
              <a:t> </a:t>
            </a:r>
            <a:r>
              <a:rPr lang="en-US" altLang="zh-CN" i="1" dirty="0" smtClean="0">
                <a:solidFill>
                  <a:srgbClr val="629755"/>
                </a:solidFill>
              </a:rPr>
              <a:t>returned</a:t>
            </a:r>
            <a:r>
              <a:rPr lang="zh-CN" altLang="en-US" i="1" dirty="0" smtClean="0">
                <a:solidFill>
                  <a:srgbClr val="629755"/>
                </a:solidFill>
              </a:rPr>
              <a:t> </a:t>
            </a:r>
            <a:r>
              <a:rPr lang="en-US" altLang="zh-CN" i="1" dirty="0" smtClean="0">
                <a:solidFill>
                  <a:srgbClr val="629755"/>
                </a:solidFill>
              </a:rPr>
              <a:t>vector:</a:t>
            </a:r>
            <a:r>
              <a:rPr lang="zh-CN" altLang="en-US" i="1" dirty="0" smtClean="0">
                <a:solidFill>
                  <a:srgbClr val="629755"/>
                </a:solidFill>
              </a:rPr>
              <a:t>  </a:t>
            </a:r>
            <a:r>
              <a:rPr lang="en-US" altLang="zh-CN" i="1" dirty="0" smtClean="0">
                <a:solidFill>
                  <a:srgbClr val="629755"/>
                </a:solidFill>
              </a:rPr>
              <a:t>[</a:t>
            </a:r>
            <a:r>
              <a:rPr lang="en-US" i="1" dirty="0" smtClean="0">
                <a:solidFill>
                  <a:srgbClr val="629755"/>
                </a:solidFill>
              </a:rPr>
              <a:t>1,0</a:t>
            </a:r>
            <a:r>
              <a:rPr lang="en-US" altLang="zh-CN" i="1" dirty="0" smtClean="0">
                <a:solidFill>
                  <a:srgbClr val="629755"/>
                </a:solidFill>
              </a:rPr>
              <a:t>,1,1,0,0]</a:t>
            </a:r>
            <a:r>
              <a:rPr lang="en-US" i="1" dirty="0" smtClean="0">
                <a:solidFill>
                  <a:srgbClr val="629755"/>
                </a:solidFill>
              </a:rPr>
              <a:t> </a:t>
            </a:r>
            <a:endParaRPr lang="en-US" dirty="0"/>
          </a:p>
        </p:txBody>
      </p:sp>
      <p:sp>
        <p:nvSpPr>
          <p:cNvPr id="59" name="Rectangle 58"/>
          <p:cNvSpPr/>
          <p:nvPr/>
        </p:nvSpPr>
        <p:spPr>
          <a:xfrm>
            <a:off x="7056833" y="3744790"/>
            <a:ext cx="4631268" cy="646331"/>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extracted</a:t>
            </a:r>
            <a:r>
              <a:rPr lang="zh-CN" altLang="en-US" i="1" dirty="0" smtClean="0">
                <a:solidFill>
                  <a:srgbClr val="629755"/>
                </a:solidFill>
              </a:rPr>
              <a:t> </a:t>
            </a:r>
            <a:r>
              <a:rPr lang="en-US" altLang="zh-CN" i="1" dirty="0" smtClean="0">
                <a:solidFill>
                  <a:srgbClr val="629755"/>
                </a:solidFill>
              </a:rPr>
              <a:t>token,</a:t>
            </a:r>
            <a:r>
              <a:rPr lang="zh-CN" altLang="en-US" i="1" dirty="0" smtClean="0">
                <a:solidFill>
                  <a:srgbClr val="629755"/>
                </a:solidFill>
              </a:rPr>
              <a:t> </a:t>
            </a:r>
            <a:endParaRPr lang="en-US" altLang="zh-CN" i="1" dirty="0" smtClean="0">
              <a:solidFill>
                <a:srgbClr val="629755"/>
              </a:solidFill>
            </a:endParaRPr>
          </a:p>
          <a:p>
            <a:r>
              <a:rPr lang="en-US" altLang="zh-CN" i="1" dirty="0" err="1" smtClean="0">
                <a:solidFill>
                  <a:srgbClr val="629755"/>
                </a:solidFill>
              </a:rPr>
              <a:t>get_feature_vector</a:t>
            </a:r>
            <a:r>
              <a:rPr lang="zh-CN" altLang="en-US" i="1" dirty="0" smtClean="0">
                <a:solidFill>
                  <a:srgbClr val="629755"/>
                </a:solidFill>
              </a:rPr>
              <a:t> </a:t>
            </a:r>
            <a:r>
              <a:rPr lang="en-US" altLang="zh-CN" i="1" dirty="0" smtClean="0">
                <a:solidFill>
                  <a:srgbClr val="629755"/>
                </a:solidFill>
              </a:rPr>
              <a:t>based</a:t>
            </a:r>
            <a:r>
              <a:rPr lang="zh-CN" altLang="en-US" i="1" dirty="0" smtClean="0">
                <a:solidFill>
                  <a:srgbClr val="629755"/>
                </a:solidFill>
              </a:rPr>
              <a:t> </a:t>
            </a:r>
            <a:r>
              <a:rPr lang="en-US" altLang="zh-CN" i="1" dirty="0" smtClean="0">
                <a:solidFill>
                  <a:srgbClr val="629755"/>
                </a:solidFill>
              </a:rPr>
              <a:t>on</a:t>
            </a:r>
            <a:r>
              <a:rPr lang="zh-CN" altLang="en-US" i="1" dirty="0" smtClean="0">
                <a:solidFill>
                  <a:srgbClr val="629755"/>
                </a:solidFill>
              </a:rPr>
              <a:t> </a:t>
            </a:r>
            <a:r>
              <a:rPr lang="en-US" altLang="zh-CN" i="1" dirty="0" err="1">
                <a:solidFill>
                  <a:srgbClr val="629755"/>
                </a:solidFill>
              </a:rPr>
              <a:t>feature_extractor</a:t>
            </a:r>
            <a:r>
              <a:rPr lang="zh-CN" altLang="en-US" i="1" dirty="0" smtClean="0">
                <a:solidFill>
                  <a:srgbClr val="629755"/>
                </a:solidFill>
              </a:rPr>
              <a:t> </a:t>
            </a:r>
            <a:endParaRPr lang="en-US" dirty="0"/>
          </a:p>
        </p:txBody>
      </p:sp>
      <p:grpSp>
        <p:nvGrpSpPr>
          <p:cNvPr id="60" name="Group 59"/>
          <p:cNvGrpSpPr/>
          <p:nvPr/>
        </p:nvGrpSpPr>
        <p:grpSpPr>
          <a:xfrm>
            <a:off x="4993054" y="399150"/>
            <a:ext cx="1802359" cy="1056994"/>
            <a:chOff x="8316927" y="3578697"/>
            <a:chExt cx="1802359" cy="1056994"/>
          </a:xfrm>
        </p:grpSpPr>
        <p:sp>
          <p:nvSpPr>
            <p:cNvPr id="61" name="Rounded Rectangle 60"/>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62" name="Rounded Rectangle 61"/>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spTree>
    <p:extLst>
      <p:ext uri="{BB962C8B-B14F-4D97-AF65-F5344CB8AC3E}">
        <p14:creationId xmlns:p14="http://schemas.microsoft.com/office/powerpoint/2010/main" val="1419651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 Toolkit</a:t>
            </a:r>
            <a:endParaRPr lang="en-US" dirty="0"/>
          </a:p>
        </p:txBody>
      </p:sp>
      <p:graphicFrame>
        <p:nvGraphicFramePr>
          <p:cNvPr id="5" name="Content Placeholder 4"/>
          <p:cNvGraphicFramePr>
            <a:graphicFrameLocks noGrp="1"/>
          </p:cNvGraphicFramePr>
          <p:nvPr>
            <p:ph idx="1"/>
            <p:extLst/>
          </p:nvPr>
        </p:nvGraphicFramePr>
        <p:xfrm>
          <a:off x="838200" y="1565978"/>
          <a:ext cx="10515600" cy="4866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2"/>
                        </a:rPr>
                        <a:t>MIT Information Extraction Toolkit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C, C++, and Python tools for named entity recognition and relation extraction; MIT License</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3"/>
                        </a:rPr>
                        <a:t>spaCy</a:t>
                      </a:r>
                      <a:endParaRPr lang="en-US" dirty="0"/>
                    </a:p>
                  </a:txBody>
                  <a:tcPr/>
                </a:tc>
                <a:tc>
                  <a:txBody>
                    <a:bodyPr/>
                    <a:lstStyle/>
                    <a:p>
                      <a:r>
                        <a:rPr lang="en-US" sz="1800" b="0" i="0" kern="1200" dirty="0" smtClean="0">
                          <a:solidFill>
                            <a:schemeClr val="dk1"/>
                          </a:solidFill>
                          <a:effectLst/>
                          <a:latin typeface="+mn-lt"/>
                          <a:ea typeface="+mn-ea"/>
                          <a:cs typeface="+mn-cs"/>
                        </a:rPr>
                        <a:t>Industrial strength NLP with Python and </a:t>
                      </a:r>
                      <a:r>
                        <a:rPr lang="en-US" sz="1800" b="0" i="0" kern="1200" dirty="0" err="1" smtClean="0">
                          <a:solidFill>
                            <a:schemeClr val="dk1"/>
                          </a:solidFill>
                          <a:effectLst/>
                          <a:latin typeface="+mn-lt"/>
                          <a:ea typeface="+mn-ea"/>
                          <a:cs typeface="+mn-cs"/>
                        </a:rPr>
                        <a:t>Cython</a:t>
                      </a:r>
                      <a:r>
                        <a:rPr lang="en-US" sz="1800" b="0" i="0" kern="1200" dirty="0" smtClean="0">
                          <a:solidFill>
                            <a:schemeClr val="dk1"/>
                          </a:solidFill>
                          <a:effectLst/>
                          <a:latin typeface="+mn-lt"/>
                          <a:ea typeface="+mn-ea"/>
                          <a:cs typeface="+mn-cs"/>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4"/>
                        </a:rPr>
                        <a:t>Stanford NLP</a:t>
                      </a:r>
                      <a:endParaRPr lang="en-US" sz="1800" b="0"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written in Java. Licensed under the GNU General Public License (v3 or later for Stanford </a:t>
                      </a:r>
                      <a:r>
                        <a:rPr lang="en-US" sz="1800" b="0" i="0" kern="1200" dirty="0" err="1" smtClean="0">
                          <a:solidFill>
                            <a:schemeClr val="dk1"/>
                          </a:solidFill>
                          <a:effectLst/>
                          <a:latin typeface="+mn-lt"/>
                          <a:ea typeface="+mn-ea"/>
                          <a:cs typeface="+mn-cs"/>
                        </a:rPr>
                        <a:t>CoreNLP</a:t>
                      </a:r>
                      <a:r>
                        <a:rPr lang="en-US" sz="1800" b="0" i="0" kern="1200" dirty="0" smtClean="0">
                          <a:solidFill>
                            <a:schemeClr val="dk1"/>
                          </a:solidFill>
                          <a:effectLst/>
                          <a:latin typeface="+mn-lt"/>
                          <a:ea typeface="+mn-ea"/>
                          <a:cs typeface="+mn-cs"/>
                        </a:rPr>
                        <a:t>; v2 or later for the other releases).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5"/>
                        </a:rPr>
                        <a:t>jieba</a:t>
                      </a:r>
                      <a:endParaRPr lang="en-US" dirty="0"/>
                    </a:p>
                  </a:txBody>
                  <a:tcPr/>
                </a:tc>
                <a:tc>
                  <a:txBody>
                    <a:bodyPr/>
                    <a:lstStyle/>
                    <a:p>
                      <a:r>
                        <a:rPr lang="en-US" sz="1800" b="0" i="0" kern="1200" dirty="0" smtClean="0">
                          <a:solidFill>
                            <a:schemeClr val="dk1"/>
                          </a:solidFill>
                          <a:effectLst/>
                          <a:latin typeface="+mn-lt"/>
                          <a:ea typeface="+mn-ea"/>
                          <a:cs typeface="+mn-cs"/>
                        </a:rPr>
                        <a:t>Chinese Words Segmentation Utilities.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6"/>
                        </a:rPr>
                        <a:t>SnowNLP</a:t>
                      </a:r>
                      <a:endParaRPr lang="en-US" dirty="0"/>
                    </a:p>
                  </a:txBody>
                  <a:tcPr/>
                </a:tc>
                <a:tc>
                  <a:txBody>
                    <a:bodyPr/>
                    <a:lstStyle/>
                    <a:p>
                      <a:r>
                        <a:rPr lang="en-US" sz="1800" b="0" i="0" kern="1200" dirty="0" smtClean="0">
                          <a:solidFill>
                            <a:schemeClr val="dk1"/>
                          </a:solidFill>
                          <a:effectLst/>
                          <a:latin typeface="+mn-lt"/>
                          <a:ea typeface="+mn-ea"/>
                          <a:cs typeface="+mn-cs"/>
                        </a:rPr>
                        <a:t>A library for processing Chinese text.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smtClean="0">
                          <a:solidFill>
                            <a:schemeClr val="dk1"/>
                          </a:solidFill>
                          <a:effectLst/>
                          <a:latin typeface="+mn-lt"/>
                          <a:ea typeface="+mn-ea"/>
                          <a:cs typeface="+mn-cs"/>
                          <a:hlinkClick r:id="rId7"/>
                        </a:rPr>
                        <a:t>Natural Language Toolkit (NLTK)</a:t>
                      </a:r>
                      <a:endParaRPr lang="en-US" sz="1800" b="0" i="0" kern="1200" dirty="0" smtClean="0">
                        <a:solidFill>
                          <a:schemeClr val="dk1"/>
                        </a:solidFill>
                        <a:effectLst/>
                        <a:latin typeface="+mn-lt"/>
                        <a:ea typeface="+mn-ea"/>
                        <a:cs typeface="+mn-cs"/>
                      </a:endParaRPr>
                    </a:p>
                  </a:txBody>
                  <a:tcPr/>
                </a:tc>
                <a:tc>
                  <a:txBody>
                    <a:bodyPr/>
                    <a:lstStyle/>
                    <a:p>
                      <a:r>
                        <a:rPr lang="en-US" sz="1800" b="0" i="0" kern="1200" dirty="0" smtClean="0">
                          <a:solidFill>
                            <a:schemeClr val="dk1"/>
                          </a:solidFill>
                          <a:effectLst/>
                          <a:latin typeface="+mn-lt"/>
                          <a:ea typeface="+mn-ea"/>
                          <a:cs typeface="+mn-cs"/>
                        </a:rPr>
                        <a:t>Written by the creators of NLTK, provides a practical introduction to programming for language processing. </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8"/>
                        </a:rPr>
                        <a:t>TextBlob</a:t>
                      </a:r>
                      <a:endParaRPr lang="en-US" dirty="0"/>
                    </a:p>
                  </a:txBody>
                  <a:tcPr/>
                </a:tc>
                <a:tc>
                  <a:txBody>
                    <a:bodyPr/>
                    <a:lstStyle/>
                    <a:p>
                      <a:r>
                        <a:rPr lang="en-US" sz="1800" b="0" i="0" kern="1200" dirty="0" smtClean="0">
                          <a:solidFill>
                            <a:schemeClr val="dk1"/>
                          </a:solidFill>
                          <a:effectLst/>
                          <a:latin typeface="+mn-lt"/>
                          <a:ea typeface="+mn-ea"/>
                          <a:cs typeface="+mn-cs"/>
                        </a:rPr>
                        <a:t>Providing a consistent API for diving into common natural language processing (NLP) tasks. Stands on the giant shoulders of NLTK and Pattern, and plays nicely with both.</a:t>
                      </a:r>
                      <a:endParaRPr lang="en-US" dirty="0"/>
                    </a:p>
                  </a:txBody>
                  <a:tcPr/>
                </a:tc>
              </a:tr>
            </a:tbl>
          </a:graphicData>
        </a:graphic>
      </p:graphicFrame>
    </p:spTree>
    <p:extLst>
      <p:ext uri="{BB962C8B-B14F-4D97-AF65-F5344CB8AC3E}">
        <p14:creationId xmlns:p14="http://schemas.microsoft.com/office/powerpoint/2010/main" val="1542265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5529" y="0"/>
            <a:ext cx="6732854" cy="6858000"/>
          </a:xfrm>
          <a:prstGeom prst="rect">
            <a:avLst/>
          </a:prstGeom>
        </p:spPr>
      </p:pic>
      <p:sp>
        <p:nvSpPr>
          <p:cNvPr id="2" name="Title 1"/>
          <p:cNvSpPr>
            <a:spLocks noGrp="1"/>
          </p:cNvSpPr>
          <p:nvPr>
            <p:ph type="title"/>
          </p:nvPr>
        </p:nvSpPr>
        <p:spPr>
          <a:xfrm>
            <a:off x="312783" y="387702"/>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735462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419" y="1325563"/>
            <a:ext cx="8639957" cy="5149674"/>
          </a:xfrm>
          <a:prstGeom prst="rect">
            <a:avLst/>
          </a:prstGeom>
        </p:spPr>
      </p:pic>
      <p:sp>
        <p:nvSpPr>
          <p:cNvPr id="2" name="Title 1"/>
          <p:cNvSpPr>
            <a:spLocks noGrp="1"/>
          </p:cNvSpPr>
          <p:nvPr>
            <p:ph type="title"/>
          </p:nvPr>
        </p:nvSpPr>
        <p:spPr>
          <a:xfrm>
            <a:off x="341489" y="0"/>
            <a:ext cx="10515600" cy="1325563"/>
          </a:xfrm>
        </p:spPr>
        <p:txBody>
          <a:bodyPr/>
          <a:lstStyle/>
          <a:p>
            <a:r>
              <a:rPr lang="en-US" dirty="0" err="1" smtClean="0"/>
              <a:t>Sklearn</a:t>
            </a:r>
            <a:r>
              <a:rPr lang="en-US" dirty="0" smtClean="0"/>
              <a:t> Classification</a:t>
            </a:r>
            <a:endParaRPr lang="en-US" dirty="0"/>
          </a:p>
        </p:txBody>
      </p:sp>
    </p:spTree>
    <p:extLst>
      <p:ext uri="{BB962C8B-B14F-4D97-AF65-F5344CB8AC3E}">
        <p14:creationId xmlns:p14="http://schemas.microsoft.com/office/powerpoint/2010/main" val="8281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dialogs </a:t>
            </a:r>
          </a:p>
        </p:txBody>
      </p:sp>
      <p:sp>
        <p:nvSpPr>
          <p:cNvPr id="3" name="Content Placeholder 2"/>
          <p:cNvSpPr>
            <a:spLocks noGrp="1"/>
          </p:cNvSpPr>
          <p:nvPr>
            <p:ph idx="1"/>
          </p:nvPr>
        </p:nvSpPr>
        <p:spPr/>
        <p:txBody>
          <a:bodyPr/>
          <a:lstStyle/>
          <a:p>
            <a:r>
              <a:rPr lang="en-US" dirty="0"/>
              <a:t>the aim of which is to collect the information necessary to complete the required action (e.g. find the best hotel, turn on the right light bulb, or play the desired song</a:t>
            </a:r>
            <a:r>
              <a:rPr lang="en-US" dirty="0" smtClean="0"/>
              <a:t>)</a:t>
            </a:r>
          </a:p>
          <a:p>
            <a:r>
              <a:rPr lang="en-US"/>
              <a:t>To build linear dialogs, we use a feature known as slot filling.</a:t>
            </a:r>
          </a:p>
        </p:txBody>
      </p:sp>
    </p:spTree>
    <p:extLst>
      <p:ext uri="{BB962C8B-B14F-4D97-AF65-F5344CB8AC3E}">
        <p14:creationId xmlns:p14="http://schemas.microsoft.com/office/powerpoint/2010/main" val="174707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RCNN</a:t>
            </a:r>
            <a:endParaRPr lang="en-US" dirty="0"/>
          </a:p>
        </p:txBody>
      </p:sp>
      <p:sp>
        <p:nvSpPr>
          <p:cNvPr id="3" name="Content Placeholder 2"/>
          <p:cNvSpPr>
            <a:spLocks noGrp="1"/>
          </p:cNvSpPr>
          <p:nvPr>
            <p:ph idx="1"/>
          </p:nvPr>
        </p:nvSpPr>
        <p:spPr/>
        <p:txBody>
          <a:bodyPr/>
          <a:lstStyle/>
          <a:p>
            <a:r>
              <a:rPr lang="en-US" altLang="zh-CN" dirty="0"/>
              <a:t>RCNN</a:t>
            </a:r>
            <a:r>
              <a:rPr lang="zh-CN" altLang="en-US" dirty="0"/>
              <a:t>算法分为</a:t>
            </a:r>
            <a:r>
              <a:rPr lang="en-US" altLang="zh-CN" dirty="0"/>
              <a:t>4</a:t>
            </a:r>
            <a:r>
              <a:rPr lang="zh-CN" altLang="en-US" dirty="0"/>
              <a:t>个步骤 </a:t>
            </a:r>
            <a:br>
              <a:rPr lang="zh-CN" altLang="en-US" dirty="0"/>
            </a:br>
            <a:r>
              <a:rPr lang="en-US" altLang="zh-CN" dirty="0"/>
              <a:t>- </a:t>
            </a:r>
            <a:r>
              <a:rPr lang="zh-CN" altLang="en-US" dirty="0"/>
              <a:t>一张图像生成</a:t>
            </a:r>
            <a:r>
              <a:rPr lang="en-US" altLang="zh-CN" dirty="0"/>
              <a:t>1K~2K</a:t>
            </a:r>
            <a:r>
              <a:rPr lang="zh-CN" altLang="en-US" dirty="0"/>
              <a:t>个候选区域 </a:t>
            </a:r>
            <a:br>
              <a:rPr lang="zh-CN" altLang="en-US" dirty="0"/>
            </a:br>
            <a:r>
              <a:rPr lang="en-US" altLang="zh-CN" dirty="0"/>
              <a:t>- </a:t>
            </a:r>
            <a:r>
              <a:rPr lang="zh-CN" altLang="en-US" dirty="0"/>
              <a:t>对每个候选区域，使用深度网络提取特征 </a:t>
            </a:r>
            <a:br>
              <a:rPr lang="zh-CN" altLang="en-US" dirty="0"/>
            </a:br>
            <a:r>
              <a:rPr lang="en-US" altLang="zh-CN" dirty="0"/>
              <a:t>- </a:t>
            </a:r>
            <a:r>
              <a:rPr lang="zh-CN" altLang="en-US" dirty="0"/>
              <a:t>特征送入每一类的</a:t>
            </a:r>
            <a:r>
              <a:rPr lang="en-US" altLang="zh-CN" dirty="0"/>
              <a:t>SVM </a:t>
            </a:r>
            <a:r>
              <a:rPr lang="zh-CN" altLang="en-US" dirty="0"/>
              <a:t>分类器，判别是否属于该类 </a:t>
            </a:r>
            <a:br>
              <a:rPr lang="zh-CN" altLang="en-US" dirty="0"/>
            </a:br>
            <a:r>
              <a:rPr lang="en-US" altLang="zh-CN" dirty="0"/>
              <a:t>- </a:t>
            </a:r>
            <a:r>
              <a:rPr lang="zh-CN" altLang="en-US" dirty="0"/>
              <a:t>使用回归器精细修正候选框位置 </a:t>
            </a:r>
            <a:endParaRPr lang="en-US" dirty="0"/>
          </a:p>
        </p:txBody>
      </p:sp>
      <p:pic>
        <p:nvPicPr>
          <p:cNvPr id="1026" name="Picture 2"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44" y="4001294"/>
            <a:ext cx="6905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42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34" y="2803525"/>
            <a:ext cx="5810956" cy="1325563"/>
          </a:xfrm>
        </p:spPr>
        <p:txBody>
          <a:bodyPr/>
          <a:lstStyle/>
          <a:p>
            <a:r>
              <a:rPr lang="en-US" dirty="0" smtClean="0"/>
              <a:t>Backup</a:t>
            </a:r>
            <a:endParaRPr lang="en-US" dirty="0"/>
          </a:p>
        </p:txBody>
      </p:sp>
    </p:spTree>
    <p:extLst>
      <p:ext uri="{BB962C8B-B14F-4D97-AF65-F5344CB8AC3E}">
        <p14:creationId xmlns:p14="http://schemas.microsoft.com/office/powerpoint/2010/main" val="203143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人机</a:t>
            </a:r>
            <a:r>
              <a:rPr lang="zh-CN" altLang="en-US" dirty="0" smtClean="0"/>
              <a:t>对话的三</a:t>
            </a:r>
            <a:r>
              <a:rPr lang="zh-CN" altLang="en-US" dirty="0"/>
              <a:t>个层次</a:t>
            </a:r>
            <a:endParaRPr lang="en-US" dirty="0"/>
          </a:p>
        </p:txBody>
      </p:sp>
      <p:pic>
        <p:nvPicPr>
          <p:cNvPr id="2052" name="Picture 4" descr="http://t12.baidu.com/it/u=2194756811,4155770018&amp;fm=170&amp;s=1291C1224CEC46886A5A34D6020010EA&amp;w=640&amp;h=434&amp;im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266" y="1690688"/>
            <a:ext cx="6063158" cy="41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ChatterBot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err="1"/>
              <a:t>ChatterBot</a:t>
            </a:r>
            <a:r>
              <a:rPr lang="zh-CN" altLang="en-US" dirty="0"/>
              <a:t>是一个基于机器学习的聊天机器人引擎</a:t>
            </a:r>
            <a:r>
              <a:rPr lang="en-US" altLang="zh-CN" dirty="0"/>
              <a:t>,</a:t>
            </a:r>
            <a:r>
              <a:rPr lang="zh-CN" altLang="en-US" dirty="0"/>
              <a:t>构建在</a:t>
            </a:r>
            <a:r>
              <a:rPr lang="en-US" altLang="zh-CN" dirty="0"/>
              <a:t>python</a:t>
            </a:r>
            <a:r>
              <a:rPr lang="zh-CN" altLang="en-US" dirty="0"/>
              <a:t>上</a:t>
            </a:r>
            <a:r>
              <a:rPr lang="en-US" altLang="zh-CN" dirty="0"/>
              <a:t>,</a:t>
            </a:r>
            <a:r>
              <a:rPr lang="zh-CN" altLang="en-US" dirty="0"/>
              <a:t>可以从已有的对话中学习</a:t>
            </a:r>
            <a:r>
              <a:rPr lang="en-US" altLang="zh-CN" dirty="0"/>
              <a:t>, </a:t>
            </a:r>
            <a:r>
              <a:rPr lang="zh-CN" altLang="en-US" dirty="0"/>
              <a:t>该项目的设计允许它接入任何语言</a:t>
            </a:r>
          </a:p>
          <a:p>
            <a:r>
              <a:rPr lang="zh-CN" altLang="en-US" dirty="0" smtClean="0"/>
              <a:t>特性</a:t>
            </a:r>
            <a:endParaRPr lang="en-US" altLang="zh-CN" dirty="0" smtClean="0"/>
          </a:p>
          <a:p>
            <a:pPr lvl="1"/>
            <a:r>
              <a:rPr lang="zh-CN" altLang="en-US" dirty="0"/>
              <a:t>一个未经训练的</a:t>
            </a:r>
            <a:r>
              <a:rPr lang="en-US" altLang="zh-CN" dirty="0" err="1"/>
              <a:t>ChatterBot</a:t>
            </a:r>
            <a:r>
              <a:rPr lang="zh-CN" altLang="en-US" dirty="0"/>
              <a:t>机器人</a:t>
            </a:r>
            <a:r>
              <a:rPr lang="en-US" altLang="zh-CN" dirty="0"/>
              <a:t>,</a:t>
            </a:r>
            <a:r>
              <a:rPr lang="zh-CN" altLang="en-US" dirty="0"/>
              <a:t>并没有与用户交谈所需的知识</a:t>
            </a:r>
            <a:r>
              <a:rPr lang="zh-CN" altLang="en-US" dirty="0" smtClean="0"/>
              <a:t>。</a:t>
            </a:r>
            <a:endParaRPr lang="en-US" altLang="zh-CN" dirty="0" smtClean="0"/>
          </a:p>
          <a:p>
            <a:pPr lvl="1"/>
            <a:r>
              <a:rPr lang="zh-CN" altLang="en-US" dirty="0"/>
              <a:t>每当用户输入一句话，机器人将存下它，同时也存下答复的句子。 </a:t>
            </a:r>
            <a:endParaRPr lang="en-US" altLang="zh-CN" dirty="0" smtClean="0"/>
          </a:p>
          <a:p>
            <a:pPr lvl="1"/>
            <a:r>
              <a:rPr lang="zh-CN" altLang="en-US" dirty="0"/>
              <a:t>随着机器人接受的输入的增加，它能够回答的问题的数量和准确度都会相应提升</a:t>
            </a:r>
            <a:r>
              <a:rPr lang="en-US" altLang="zh-CN" dirty="0" smtClean="0"/>
              <a:t>.</a:t>
            </a:r>
          </a:p>
          <a:p>
            <a:r>
              <a:rPr lang="zh-CN" altLang="en-US" dirty="0" smtClean="0"/>
              <a:t>实现原理</a:t>
            </a:r>
            <a:endParaRPr lang="en-US" altLang="zh-CN" dirty="0" smtClean="0"/>
          </a:p>
          <a:p>
            <a:pPr lvl="1"/>
            <a:r>
              <a:rPr lang="zh-CN" altLang="en-US" dirty="0"/>
              <a:t>首先从已知句子中匹配出与用户输入最相近的句子（如何衡量相近</a:t>
            </a:r>
            <a:r>
              <a:rPr lang="en-US" altLang="zh-CN" dirty="0"/>
              <a:t>, </a:t>
            </a:r>
            <a:r>
              <a:rPr lang="zh-CN" altLang="en-US" dirty="0"/>
              <a:t>大家可以想想）</a:t>
            </a:r>
            <a:r>
              <a:rPr lang="en-US" altLang="zh-CN" dirty="0" smtClean="0"/>
              <a:t>,</a:t>
            </a:r>
          </a:p>
          <a:p>
            <a:pPr lvl="1"/>
            <a:r>
              <a:rPr lang="zh-CN" altLang="en-US" dirty="0" smtClean="0"/>
              <a:t>之后</a:t>
            </a:r>
            <a:r>
              <a:rPr lang="zh-CN" altLang="en-US" dirty="0"/>
              <a:t>找到最有可能的回复，那么如何得出最有可能的回复呢？由所有和机器交流过的人们，对这个输入问题（匹配过的）的各个回答的频率决定</a:t>
            </a:r>
            <a:br>
              <a:rPr lang="zh-CN" altLang="en-US" dirty="0"/>
            </a:br>
            <a:endParaRPr lang="en-US" dirty="0"/>
          </a:p>
        </p:txBody>
      </p:sp>
    </p:spTree>
    <p:extLst>
      <p:ext uri="{BB962C8B-B14F-4D97-AF65-F5344CB8AC3E}">
        <p14:creationId xmlns:p14="http://schemas.microsoft.com/office/powerpoint/2010/main" val="1392550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Environment</a:t>
            </a:r>
            <a:endParaRPr lang="en-US" dirty="0"/>
          </a:p>
        </p:txBody>
      </p:sp>
      <p:sp>
        <p:nvSpPr>
          <p:cNvPr id="3" name="Content Placeholder 2"/>
          <p:cNvSpPr>
            <a:spLocks noGrp="1"/>
          </p:cNvSpPr>
          <p:nvPr>
            <p:ph idx="1"/>
          </p:nvPr>
        </p:nvSpPr>
        <p:spPr/>
        <p:txBody>
          <a:bodyPr>
            <a:normAutofit/>
          </a:bodyPr>
          <a:lstStyle/>
          <a:p>
            <a:r>
              <a:rPr lang="en-US" dirty="0" smtClean="0"/>
              <a:t>Python3</a:t>
            </a:r>
          </a:p>
          <a:p>
            <a:pPr lvl="1"/>
            <a:r>
              <a:rPr lang="en-US" dirty="0" smtClean="0"/>
              <a:t>By default, python3.5.2 is installed in Ubuntu 16.04</a:t>
            </a:r>
            <a:endParaRPr lang="en-US" dirty="0"/>
          </a:p>
          <a:p>
            <a:pPr lvl="1"/>
            <a:r>
              <a:rPr lang="en-US" dirty="0" err="1"/>
              <a:t>sudo</a:t>
            </a:r>
            <a:r>
              <a:rPr lang="en-US" dirty="0"/>
              <a:t> apt-get install -y </a:t>
            </a:r>
            <a:r>
              <a:rPr lang="en-US" dirty="0" smtClean="0"/>
              <a:t>python3-pip</a:t>
            </a:r>
          </a:p>
          <a:p>
            <a:pPr lvl="1"/>
            <a:r>
              <a:rPr lang="en-US" dirty="0"/>
              <a:t>pip3 install </a:t>
            </a:r>
            <a:r>
              <a:rPr lang="en-US" dirty="0" err="1"/>
              <a:t>package_name</a:t>
            </a:r>
            <a:r>
              <a:rPr lang="en-US" dirty="0"/>
              <a:t> </a:t>
            </a:r>
            <a:endParaRPr lang="en-US" dirty="0" smtClean="0"/>
          </a:p>
          <a:p>
            <a:r>
              <a:rPr lang="en-US" dirty="0" smtClean="0"/>
              <a:t>Installing </a:t>
            </a:r>
            <a:r>
              <a:rPr lang="en-US" dirty="0" err="1" smtClean="0"/>
              <a:t>ChatterBot</a:t>
            </a:r>
            <a:r>
              <a:rPr lang="en-US" dirty="0" smtClean="0"/>
              <a:t> from source</a:t>
            </a:r>
          </a:p>
          <a:p>
            <a:pPr lvl="1"/>
            <a:r>
              <a:rPr lang="en-US" dirty="0" err="1"/>
              <a:t>git</a:t>
            </a:r>
            <a:r>
              <a:rPr lang="en-US" dirty="0"/>
              <a:t> clone https://</a:t>
            </a:r>
            <a:r>
              <a:rPr lang="en-US" dirty="0" err="1"/>
              <a:t>github.com</a:t>
            </a:r>
            <a:r>
              <a:rPr lang="en-US" dirty="0"/>
              <a:t>/</a:t>
            </a:r>
            <a:r>
              <a:rPr lang="en-US" dirty="0" err="1"/>
              <a:t>gunthercox</a:t>
            </a:r>
            <a:r>
              <a:rPr lang="en-US" dirty="0"/>
              <a:t>/</a:t>
            </a:r>
            <a:r>
              <a:rPr lang="en-US" dirty="0" err="1"/>
              <a:t>ChatterBot.git</a:t>
            </a:r>
            <a:r>
              <a:rPr lang="en-US" dirty="0"/>
              <a:t> </a:t>
            </a:r>
          </a:p>
          <a:p>
            <a:pPr lvl="1"/>
            <a:r>
              <a:rPr lang="en-US" dirty="0" smtClean="0"/>
              <a:t>pip3 </a:t>
            </a:r>
            <a:r>
              <a:rPr lang="en-US" dirty="0"/>
              <a:t>install ./</a:t>
            </a:r>
            <a:r>
              <a:rPr lang="en-US" dirty="0" err="1" smtClean="0"/>
              <a:t>ChatterBot</a:t>
            </a:r>
            <a:endParaRPr lang="en-US" dirty="0" smtClean="0"/>
          </a:p>
          <a:p>
            <a:r>
              <a:rPr lang="en-US" dirty="0"/>
              <a:t>Checking the version of </a:t>
            </a:r>
            <a:r>
              <a:rPr lang="en-US" dirty="0" err="1"/>
              <a:t>ChatterBot</a:t>
            </a:r>
            <a:r>
              <a:rPr lang="en-US" dirty="0"/>
              <a:t> that you have installed</a:t>
            </a:r>
          </a:p>
          <a:p>
            <a:pPr lvl="1"/>
            <a:r>
              <a:rPr lang="en-US" dirty="0"/>
              <a:t>python3 -m chatterbot --version</a:t>
            </a:r>
          </a:p>
          <a:p>
            <a:endParaRPr lang="en-US" dirty="0"/>
          </a:p>
        </p:txBody>
      </p:sp>
    </p:spTree>
    <p:extLst>
      <p:ext uri="{BB962C8B-B14F-4D97-AF65-F5344CB8AC3E}">
        <p14:creationId xmlns:p14="http://schemas.microsoft.com/office/powerpoint/2010/main" val="13150146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Try</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316974" y="1520190"/>
            <a:ext cx="4529346" cy="4978400"/>
          </a:xfrm>
          <a:prstGeom prst="rect">
            <a:avLst/>
          </a:prstGeom>
        </p:spPr>
      </p:pic>
      <p:pic>
        <p:nvPicPr>
          <p:cNvPr id="7" name="Picture 6"/>
          <p:cNvPicPr>
            <a:picLocks noChangeAspect="1"/>
          </p:cNvPicPr>
          <p:nvPr/>
        </p:nvPicPr>
        <p:blipFill>
          <a:blip r:embed="rId3"/>
          <a:stretch>
            <a:fillRect/>
          </a:stretch>
        </p:blipFill>
        <p:spPr>
          <a:xfrm>
            <a:off x="5372100" y="1520190"/>
            <a:ext cx="5981700" cy="4978400"/>
          </a:xfrm>
          <a:prstGeom prst="rect">
            <a:avLst/>
          </a:prstGeom>
        </p:spPr>
      </p:pic>
    </p:spTree>
    <p:extLst>
      <p:ext uri="{BB962C8B-B14F-4D97-AF65-F5344CB8AC3E}">
        <p14:creationId xmlns:p14="http://schemas.microsoft.com/office/powerpoint/2010/main" val="1696826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手动</a:t>
            </a:r>
            <a:r>
              <a:rPr lang="zh-CN" altLang="en-US" dirty="0" smtClean="0"/>
              <a:t>训练</a:t>
            </a:r>
            <a:endParaRPr lang="en-US" dirty="0"/>
          </a:p>
        </p:txBody>
      </p:sp>
      <p:pic>
        <p:nvPicPr>
          <p:cNvPr id="4" name="Content Placeholder 3"/>
          <p:cNvPicPr>
            <a:picLocks noGrp="1" noChangeAspect="1"/>
          </p:cNvPicPr>
          <p:nvPr>
            <p:ph idx="1"/>
          </p:nvPr>
        </p:nvPicPr>
        <p:blipFill>
          <a:blip r:embed="rId2"/>
          <a:stretch>
            <a:fillRect/>
          </a:stretch>
        </p:blipFill>
        <p:spPr>
          <a:xfrm>
            <a:off x="991219" y="1690688"/>
            <a:ext cx="4723161" cy="4351338"/>
          </a:xfrm>
          <a:prstGeom prst="rect">
            <a:avLst/>
          </a:prstGeom>
        </p:spPr>
      </p:pic>
      <p:pic>
        <p:nvPicPr>
          <p:cNvPr id="5" name="Picture 4"/>
          <p:cNvPicPr>
            <a:picLocks noChangeAspect="1"/>
          </p:cNvPicPr>
          <p:nvPr/>
        </p:nvPicPr>
        <p:blipFill>
          <a:blip r:embed="rId3"/>
          <a:stretch>
            <a:fillRect/>
          </a:stretch>
        </p:blipFill>
        <p:spPr>
          <a:xfrm>
            <a:off x="5035240" y="2747487"/>
            <a:ext cx="6997700" cy="1803400"/>
          </a:xfrm>
          <a:prstGeom prst="rect">
            <a:avLst/>
          </a:prstGeom>
        </p:spPr>
      </p:pic>
    </p:spTree>
    <p:extLst>
      <p:ext uri="{BB962C8B-B14F-4D97-AF65-F5344CB8AC3E}">
        <p14:creationId xmlns:p14="http://schemas.microsoft.com/office/powerpoint/2010/main" val="2125889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算法</a:t>
            </a:r>
            <a:r>
              <a:rPr lang="zh-CN" altLang="en-US" dirty="0" smtClean="0"/>
              <a:t>相关</a:t>
            </a:r>
            <a:endParaRPr lang="en-US" dirty="0"/>
          </a:p>
        </p:txBody>
      </p:sp>
      <p:sp>
        <p:nvSpPr>
          <p:cNvPr id="3" name="Content Placeholder 2"/>
          <p:cNvSpPr>
            <a:spLocks noGrp="1"/>
          </p:cNvSpPr>
          <p:nvPr>
            <p:ph idx="1"/>
          </p:nvPr>
        </p:nvSpPr>
        <p:spPr/>
        <p:txBody>
          <a:bodyPr>
            <a:normAutofit/>
          </a:bodyPr>
          <a:lstStyle/>
          <a:p>
            <a:r>
              <a:rPr lang="en-US" dirty="0"/>
              <a:t>默认情况下，使用 </a:t>
            </a:r>
            <a:r>
              <a:rPr lang="en-US" dirty="0" err="1"/>
              <a:t>ClosestMatchAdapter</a:t>
            </a:r>
            <a:r>
              <a:rPr lang="en-US" dirty="0"/>
              <a:t> 作为 logic adapter ，用来找出与用户输入最接近的一句话</a:t>
            </a:r>
          </a:p>
          <a:p>
            <a:r>
              <a:rPr lang="zh-CN" altLang="en-US" dirty="0"/>
              <a:t>核心代码为</a:t>
            </a:r>
            <a:r>
              <a:rPr lang="zh-CN" altLang="en-US" dirty="0" smtClean="0"/>
              <a:t>：</a:t>
            </a:r>
            <a:endParaRPr lang="en-US" altLang="zh-CN" dirty="0" smtClean="0"/>
          </a:p>
          <a:p>
            <a:pPr lvl="1"/>
            <a:r>
              <a:rPr lang="en-US" b="1" dirty="0">
                <a:solidFill>
                  <a:srgbClr val="007020"/>
                </a:solidFill>
              </a:rPr>
              <a:t>from</a:t>
            </a:r>
            <a:r>
              <a:rPr lang="en-US" dirty="0"/>
              <a:t> </a:t>
            </a:r>
            <a:r>
              <a:rPr lang="en-US" b="1" dirty="0" err="1">
                <a:solidFill>
                  <a:srgbClr val="0E84B5"/>
                </a:solidFill>
              </a:rPr>
              <a:t>fuzzywuzzy</a:t>
            </a:r>
            <a:r>
              <a:rPr lang="en-US" dirty="0"/>
              <a:t> </a:t>
            </a:r>
            <a:r>
              <a:rPr lang="en-US" b="1" dirty="0">
                <a:solidFill>
                  <a:srgbClr val="007020"/>
                </a:solidFill>
              </a:rPr>
              <a:t>import</a:t>
            </a:r>
            <a:r>
              <a:rPr lang="en-US" dirty="0"/>
              <a:t> process </a:t>
            </a:r>
            <a:endParaRPr lang="en-US" dirty="0" smtClean="0"/>
          </a:p>
          <a:p>
            <a:pPr lvl="1"/>
            <a:r>
              <a:rPr lang="en-US" dirty="0" err="1" smtClean="0"/>
              <a:t>closest_match</a:t>
            </a:r>
            <a:r>
              <a:rPr lang="en-US" dirty="0"/>
              <a:t>, confidence </a:t>
            </a:r>
            <a:r>
              <a:rPr lang="en-US" dirty="0">
                <a:solidFill>
                  <a:srgbClr val="666666"/>
                </a:solidFill>
              </a:rPr>
              <a:t>=</a:t>
            </a:r>
            <a:r>
              <a:rPr lang="en-US" dirty="0"/>
              <a:t> </a:t>
            </a:r>
            <a:r>
              <a:rPr lang="en-US" dirty="0" err="1"/>
              <a:t>process</a:t>
            </a:r>
            <a:r>
              <a:rPr lang="en-US" dirty="0" err="1">
                <a:solidFill>
                  <a:srgbClr val="666666"/>
                </a:solidFill>
              </a:rPr>
              <a:t>.</a:t>
            </a:r>
            <a:r>
              <a:rPr lang="en-US" dirty="0" err="1"/>
              <a:t>extract</a:t>
            </a:r>
            <a:r>
              <a:rPr lang="en-US" dirty="0"/>
              <a:t>( </a:t>
            </a:r>
            <a:r>
              <a:rPr lang="en-US" dirty="0" err="1"/>
              <a:t>input_statement</a:t>
            </a:r>
            <a:r>
              <a:rPr lang="en-US" dirty="0" err="1">
                <a:solidFill>
                  <a:srgbClr val="666666"/>
                </a:solidFill>
              </a:rPr>
              <a:t>.</a:t>
            </a:r>
            <a:r>
              <a:rPr lang="en-US" dirty="0" err="1"/>
              <a:t>text</a:t>
            </a:r>
            <a:r>
              <a:rPr lang="en-US" dirty="0"/>
              <a:t>, </a:t>
            </a:r>
            <a:r>
              <a:rPr lang="en-US" dirty="0" err="1" smtClean="0"/>
              <a:t>text_of_all_statements</a:t>
            </a:r>
            <a:r>
              <a:rPr lang="en-US" dirty="0"/>
              <a:t>, limit</a:t>
            </a:r>
            <a:r>
              <a:rPr lang="en-US" dirty="0">
                <a:solidFill>
                  <a:srgbClr val="666666"/>
                </a:solidFill>
              </a:rPr>
              <a:t>=</a:t>
            </a:r>
            <a:r>
              <a:rPr lang="en-US" dirty="0">
                <a:solidFill>
                  <a:srgbClr val="208050"/>
                </a:solidFill>
              </a:rPr>
              <a:t>1</a:t>
            </a:r>
            <a:r>
              <a:rPr lang="en-US" dirty="0"/>
              <a:t> )[</a:t>
            </a:r>
            <a:r>
              <a:rPr lang="en-US" dirty="0">
                <a:solidFill>
                  <a:srgbClr val="208050"/>
                </a:solidFill>
              </a:rPr>
              <a:t>0</a:t>
            </a:r>
            <a:r>
              <a:rPr lang="en-US" dirty="0" smtClean="0"/>
              <a:t>]</a:t>
            </a:r>
          </a:p>
          <a:p>
            <a:pPr lvl="1"/>
            <a:endParaRPr lang="en-US" dirty="0"/>
          </a:p>
          <a:p>
            <a:r>
              <a:rPr lang="en-US" altLang="zh-CN" dirty="0" err="1"/>
              <a:t>fuzzywuzzy</a:t>
            </a:r>
            <a:r>
              <a:rPr lang="zh-CN" altLang="en-US" dirty="0"/>
              <a:t>用于计算句子之间的相似度，采用的字符串相似度算法为 </a:t>
            </a:r>
            <a:r>
              <a:rPr lang="en-US" altLang="zh-CN" dirty="0" err="1"/>
              <a:t>Levenshtein</a:t>
            </a:r>
            <a:r>
              <a:rPr lang="en-US" altLang="zh-CN" dirty="0"/>
              <a:t> Distance(</a:t>
            </a:r>
            <a:r>
              <a:rPr lang="zh-CN" altLang="en-US" dirty="0"/>
              <a:t>编辑距离算法</a:t>
            </a:r>
            <a:r>
              <a:rPr lang="en-US" altLang="zh-CN" smtClean="0"/>
              <a:t>)</a:t>
            </a:r>
            <a:endParaRPr lang="en-US" altLang="zh-CN" dirty="0"/>
          </a:p>
        </p:txBody>
      </p:sp>
    </p:spTree>
    <p:extLst>
      <p:ext uri="{BB962C8B-B14F-4D97-AF65-F5344CB8AC3E}">
        <p14:creationId xmlns:p14="http://schemas.microsoft.com/office/powerpoint/2010/main" val="2131979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816898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914617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826789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rot="16200000">
            <a:off x="6645672" y="361345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953409" y="4443184"/>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157" name="Rounded Rectangle 156"/>
          <p:cNvSpPr/>
          <p:nvPr/>
        </p:nvSpPr>
        <p:spPr>
          <a:xfrm>
            <a:off x="5908443" y="4765621"/>
            <a:ext cx="2152454"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70524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
        <p:nvSpPr>
          <p:cNvPr id="81" name="Rounded Rectangle 80"/>
          <p:cNvSpPr/>
          <p:nvPr/>
        </p:nvSpPr>
        <p:spPr>
          <a:xfrm>
            <a:off x="5942596" y="5314584"/>
            <a:ext cx="600877"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Schema</a:t>
            </a:r>
            <a:endParaRPr lang="en-US" sz="800" dirty="0">
              <a:solidFill>
                <a:srgbClr val="004266"/>
              </a:solidFill>
              <a:latin typeface="Monaco" charset="0"/>
              <a:ea typeface="Monaco" charset="0"/>
              <a:cs typeface="Monaco" charset="0"/>
            </a:endParaRPr>
          </a:p>
        </p:txBody>
      </p:sp>
      <p:sp>
        <p:nvSpPr>
          <p:cNvPr id="82" name="Rounded Rectangle 81"/>
          <p:cNvSpPr/>
          <p:nvPr/>
        </p:nvSpPr>
        <p:spPr>
          <a:xfrm>
            <a:off x="6641841" y="5314584"/>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Rule</a:t>
            </a:r>
            <a:endParaRPr lang="en-US" sz="800" dirty="0">
              <a:solidFill>
                <a:srgbClr val="004266"/>
              </a:solidFill>
              <a:latin typeface="Monaco" charset="0"/>
              <a:ea typeface="Monaco" charset="0"/>
              <a:cs typeface="Monaco" charset="0"/>
            </a:endParaRPr>
          </a:p>
        </p:txBody>
      </p:sp>
      <p:sp>
        <p:nvSpPr>
          <p:cNvPr id="83" name="Rounded Rectangle 82"/>
          <p:cNvSpPr/>
          <p:nvPr/>
        </p:nvSpPr>
        <p:spPr>
          <a:xfrm>
            <a:off x="7346964" y="5320442"/>
            <a:ext cx="599559" cy="2052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Action</a:t>
            </a:r>
            <a:endParaRPr lang="en-US" sz="800" dirty="0">
              <a:solidFill>
                <a:srgbClr val="004266"/>
              </a:solidFill>
              <a:latin typeface="Monaco" charset="0"/>
              <a:ea typeface="Monaco" charset="0"/>
              <a:cs typeface="Monaco" charset="0"/>
            </a:endParaRPr>
          </a:p>
        </p:txBody>
      </p:sp>
      <p:sp>
        <p:nvSpPr>
          <p:cNvPr id="85" name="Rounded Rectangle 84"/>
          <p:cNvSpPr/>
          <p:nvPr/>
        </p:nvSpPr>
        <p:spPr>
          <a:xfrm>
            <a:off x="5943914" y="5637730"/>
            <a:ext cx="1297486" cy="236957"/>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00" smtClean="0">
                <a:solidFill>
                  <a:srgbClr val="004266"/>
                </a:solidFill>
                <a:latin typeface="Monaco" charset="0"/>
                <a:ea typeface="Monaco" charset="0"/>
                <a:cs typeface="Monaco" charset="0"/>
              </a:rPr>
              <a:t>Virtual Data Point</a:t>
            </a:r>
            <a:endParaRPr lang="en-US" sz="800" dirty="0">
              <a:solidFill>
                <a:srgbClr val="004266"/>
              </a:solidFill>
              <a:latin typeface="Monaco" charset="0"/>
              <a:ea typeface="Monaco" charset="0"/>
              <a:cs typeface="Monaco" charset="0"/>
            </a:endParaRPr>
          </a:p>
        </p:txBody>
      </p:sp>
      <p:sp>
        <p:nvSpPr>
          <p:cNvPr id="86" name="Can 85"/>
          <p:cNvSpPr/>
          <p:nvPr/>
        </p:nvSpPr>
        <p:spPr>
          <a:xfrm>
            <a:off x="7346265" y="5612520"/>
            <a:ext cx="624189"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720" dirty="0" smtClean="0">
                <a:solidFill>
                  <a:srgbClr val="004266"/>
                </a:solidFill>
                <a:latin typeface="Monaco" charset="0"/>
                <a:ea typeface="Monaco" charset="0"/>
                <a:cs typeface="Monaco" charset="0"/>
              </a:rPr>
              <a:t>Mongo</a:t>
            </a:r>
            <a:endParaRPr lang="en-US" sz="72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37519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分词</a:t>
            </a:r>
            <a:r>
              <a:rPr lang="en-US" altLang="zh-CN" dirty="0" err="1" smtClean="0"/>
              <a:t>jieba</a:t>
            </a:r>
            <a:endParaRPr lang="en-US" dirty="0"/>
          </a:p>
        </p:txBody>
      </p:sp>
      <p:sp>
        <p:nvSpPr>
          <p:cNvPr id="3" name="Content Placeholder 2"/>
          <p:cNvSpPr>
            <a:spLocks noGrp="1"/>
          </p:cNvSpPr>
          <p:nvPr>
            <p:ph idx="1"/>
          </p:nvPr>
        </p:nvSpPr>
        <p:spPr/>
        <p:txBody>
          <a:bodyPr/>
          <a:lstStyle/>
          <a:p>
            <a:r>
              <a:rPr lang="en-US" dirty="0" err="1"/>
              <a:t>mac里面python自带easy_install的，最快的应该就是在terminal里面sudo</a:t>
            </a:r>
            <a:r>
              <a:rPr lang="en-US" dirty="0"/>
              <a:t> </a:t>
            </a:r>
            <a:r>
              <a:rPr lang="en-US" dirty="0" err="1"/>
              <a:t>easy_install</a:t>
            </a:r>
            <a:r>
              <a:rPr lang="en-US" dirty="0"/>
              <a:t> </a:t>
            </a:r>
            <a:r>
              <a:rPr lang="en-US" dirty="0" err="1"/>
              <a:t>pip了，网络好几秒就ok。运行完可以用pip</a:t>
            </a:r>
            <a:r>
              <a:rPr lang="en-US" dirty="0"/>
              <a:t> </a:t>
            </a:r>
            <a:r>
              <a:rPr lang="en-US" dirty="0" err="1"/>
              <a:t>help</a:t>
            </a:r>
            <a:r>
              <a:rPr lang="en-US" dirty="0" err="1" smtClean="0"/>
              <a:t>测试一下是否安装成功</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948266" y="3365500"/>
            <a:ext cx="10605205" cy="2946400"/>
          </a:xfrm>
          <a:prstGeom prst="rect">
            <a:avLst/>
          </a:prstGeom>
        </p:spPr>
      </p:pic>
    </p:spTree>
    <p:extLst>
      <p:ext uri="{BB962C8B-B14F-4D97-AF65-F5344CB8AC3E}">
        <p14:creationId xmlns:p14="http://schemas.microsoft.com/office/powerpoint/2010/main" val="1414369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git</a:t>
            </a:r>
            <a:r>
              <a:rPr lang="en-US" dirty="0"/>
              <a:t> clone </a:t>
            </a:r>
            <a:r>
              <a:rPr lang="en-US" dirty="0">
                <a:hlinkClick r:id="rId2"/>
              </a:rPr>
              <a:t>https://</a:t>
            </a:r>
            <a:r>
              <a:rPr lang="en-US" dirty="0" smtClean="0">
                <a:hlinkClick r:id="rId2"/>
              </a:rPr>
              <a:t>github.com/crownpku/rasa_nlu_chi.git</a:t>
            </a:r>
            <a:endParaRPr lang="en-US" dirty="0" smtClean="0"/>
          </a:p>
          <a:p>
            <a:r>
              <a:rPr lang="en-US" dirty="0" smtClean="0"/>
              <a:t>$ </a:t>
            </a:r>
            <a:r>
              <a:rPr lang="en-US" dirty="0"/>
              <a:t>cd </a:t>
            </a:r>
            <a:r>
              <a:rPr lang="en-US" dirty="0" err="1" smtClean="0"/>
              <a:t>rasa_nlu_chi</a:t>
            </a:r>
            <a:endParaRPr lang="en-US" dirty="0" smtClean="0"/>
          </a:p>
          <a:p>
            <a:r>
              <a:rPr lang="en-US" altLang="zh-CN" dirty="0" smtClean="0"/>
              <a:t>$</a:t>
            </a:r>
            <a:r>
              <a:rPr lang="zh-CN" altLang="en-US" dirty="0" smtClean="0"/>
              <a:t> </a:t>
            </a:r>
            <a:r>
              <a:rPr lang="en-US" altLang="zh-CN" dirty="0" err="1" smtClean="0"/>
              <a:t>sudo</a:t>
            </a:r>
            <a:r>
              <a:rPr lang="zh-CN" altLang="en-US" dirty="0" smtClean="0"/>
              <a:t> </a:t>
            </a:r>
            <a:r>
              <a:rPr lang="en-US" dirty="0" smtClean="0"/>
              <a:t>pip </a:t>
            </a:r>
            <a:r>
              <a:rPr lang="en-US" dirty="0"/>
              <a:t>install -r </a:t>
            </a:r>
            <a:r>
              <a:rPr lang="en-US" dirty="0" err="1" smtClean="0"/>
              <a:t>requirements.txt</a:t>
            </a:r>
            <a:endParaRPr lang="en-US" dirty="0" smtClean="0"/>
          </a:p>
          <a:p>
            <a:pPr lvl="1"/>
            <a:r>
              <a:rPr lang="en-US" altLang="zh-CN" dirty="0" smtClean="0"/>
              <a:t>see</a:t>
            </a:r>
            <a:r>
              <a:rPr lang="zh-CN" altLang="en-US" dirty="0" smtClean="0"/>
              <a:t> </a:t>
            </a:r>
            <a:r>
              <a:rPr lang="en-US" altLang="zh-CN" dirty="0" smtClean="0"/>
              <a:t>next</a:t>
            </a:r>
            <a:r>
              <a:rPr lang="zh-CN" altLang="en-US" dirty="0" smtClean="0"/>
              <a:t> </a:t>
            </a:r>
            <a:r>
              <a:rPr lang="en-US" altLang="zh-CN" dirty="0" smtClean="0"/>
              <a:t>slide</a:t>
            </a:r>
          </a:p>
          <a:p>
            <a:r>
              <a:rPr lang="en-US" altLang="zh-CN" dirty="0"/>
              <a:t>$</a:t>
            </a:r>
            <a:r>
              <a:rPr lang="zh-CN" altLang="en-US" dirty="0"/>
              <a:t> </a:t>
            </a:r>
            <a:r>
              <a:rPr lang="en-US" altLang="zh-CN" dirty="0" err="1"/>
              <a:t>sudo</a:t>
            </a:r>
            <a:r>
              <a:rPr lang="zh-CN" altLang="en-US" dirty="0"/>
              <a:t> </a:t>
            </a:r>
            <a:r>
              <a:rPr lang="en-US" dirty="0" smtClean="0"/>
              <a:t>pip </a:t>
            </a:r>
            <a:r>
              <a:rPr lang="en-US" dirty="0"/>
              <a:t>install -e .</a:t>
            </a:r>
          </a:p>
          <a:p>
            <a:r>
              <a:rPr lang="en-US" dirty="0" smtClean="0"/>
              <a:t>$ </a:t>
            </a:r>
            <a:r>
              <a:rPr lang="en-US" altLang="zh-CN" dirty="0" err="1" smtClean="0"/>
              <a:t>sudo</a:t>
            </a:r>
            <a:r>
              <a:rPr lang="zh-CN" altLang="en-US" dirty="0" smtClean="0"/>
              <a:t> </a:t>
            </a:r>
            <a:r>
              <a:rPr lang="en-US" dirty="0" smtClean="0"/>
              <a:t>python </a:t>
            </a:r>
            <a:r>
              <a:rPr lang="en-US" dirty="0" err="1"/>
              <a:t>setup.py</a:t>
            </a:r>
            <a:r>
              <a:rPr lang="en-US" dirty="0"/>
              <a:t> install</a:t>
            </a:r>
          </a:p>
          <a:p>
            <a:endParaRPr lang="en-US" dirty="0" smtClean="0"/>
          </a:p>
          <a:p>
            <a:endParaRPr lang="en-US" dirty="0"/>
          </a:p>
          <a:p>
            <a:r>
              <a:rPr lang="en-US" altLang="zh-CN" dirty="0" smtClean="0"/>
              <a:t>If</a:t>
            </a:r>
            <a:r>
              <a:rPr lang="zh-CN" altLang="en-US" dirty="0" smtClean="0"/>
              <a:t> </a:t>
            </a:r>
            <a:r>
              <a:rPr lang="en-US" altLang="zh-CN" dirty="0" smtClean="0"/>
              <a:t>default</a:t>
            </a:r>
            <a:r>
              <a:rPr lang="zh-CN" altLang="en-US" dirty="0" smtClean="0"/>
              <a:t> </a:t>
            </a:r>
            <a:r>
              <a:rPr lang="en-US" altLang="zh-CN" dirty="0" smtClean="0"/>
              <a:t>python-</a:t>
            </a:r>
            <a:r>
              <a:rPr lang="en-US" altLang="zh-CN" dirty="0" err="1" smtClean="0"/>
              <a:t>dateutil</a:t>
            </a:r>
            <a:r>
              <a:rPr lang="zh-CN" altLang="en-US" dirty="0" smtClean="0"/>
              <a:t> </a:t>
            </a:r>
            <a:r>
              <a:rPr lang="en-US" altLang="zh-CN" dirty="0" smtClean="0"/>
              <a:t>version</a:t>
            </a:r>
            <a:r>
              <a:rPr lang="zh-CN" altLang="en-US" dirty="0" smtClean="0"/>
              <a:t> </a:t>
            </a:r>
            <a:r>
              <a:rPr lang="en-US" altLang="zh-CN" dirty="0" smtClean="0"/>
              <a:t>(1.5)</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compatible,</a:t>
            </a:r>
          </a:p>
          <a:p>
            <a:pPr lvl="1"/>
            <a:r>
              <a:rPr lang="en-US" altLang="zh-CN" dirty="0" err="1" smtClean="0"/>
              <a:t>sudo</a:t>
            </a:r>
            <a:r>
              <a:rPr lang="zh-CN" altLang="en-US" dirty="0" smtClean="0"/>
              <a:t> </a:t>
            </a:r>
            <a:r>
              <a:rPr lang="en-US" altLang="zh-CN" dirty="0" err="1" smtClean="0"/>
              <a:t>easy_install</a:t>
            </a:r>
            <a:r>
              <a:rPr lang="zh-CN" altLang="en-US" dirty="0" smtClean="0"/>
              <a:t> </a:t>
            </a:r>
            <a:r>
              <a:rPr lang="en-US" altLang="zh-CN" dirty="0" smtClean="0"/>
              <a:t>python-</a:t>
            </a:r>
            <a:r>
              <a:rPr lang="en-US" altLang="zh-CN" dirty="0" err="1" smtClean="0"/>
              <a:t>dateutil</a:t>
            </a:r>
            <a:r>
              <a:rPr lang="en-US" altLang="zh-CN" dirty="0" smtClean="0"/>
              <a:t>==2.1</a:t>
            </a:r>
            <a:endParaRPr lang="en-US" dirty="0"/>
          </a:p>
        </p:txBody>
      </p:sp>
    </p:spTree>
    <p:extLst>
      <p:ext uri="{BB962C8B-B14F-4D97-AF65-F5344CB8AC3E}">
        <p14:creationId xmlns:p14="http://schemas.microsoft.com/office/powerpoint/2010/main" val="808723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141589" y="2093472"/>
          <a:ext cx="2209800" cy="2032000"/>
        </p:xfrm>
        <a:graphic>
          <a:graphicData uri="http://schemas.openxmlformats.org/drawingml/2006/table">
            <a:tbl>
              <a:tblPr/>
              <a:tblGrid>
                <a:gridCol w="2209800"/>
              </a:tblGrid>
              <a:tr h="203200">
                <a:tc>
                  <a:txBody>
                    <a:bodyPr/>
                    <a:lstStyle/>
                    <a:p>
                      <a:pPr algn="l" fontAlgn="b"/>
                      <a:r>
                        <a:rPr lang="en-US" sz="1200" b="0" i="0" u="none" strike="noStrike">
                          <a:solidFill>
                            <a:srgbClr val="000000"/>
                          </a:solidFill>
                          <a:effectLst/>
                          <a:latin typeface="Calibri" charset="0"/>
                        </a:rPr>
                        <a:t># Minimum Instal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requirements_bare.txt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Spacy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requirements_spacy_sklearn.txt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MITIE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requirements_mitie.txt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sv-SE" sz="1200" b="0" i="0" u="none" strike="noStrike" dirty="0" err="1">
                          <a:solidFill>
                            <a:srgbClr val="000000"/>
                          </a:solidFill>
                          <a:effectLst/>
                          <a:latin typeface="Calibri" charset="0"/>
                        </a:rPr>
                        <a:t>duckling</a:t>
                      </a:r>
                      <a:r>
                        <a:rPr lang="sv-SE" sz="12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r>
            </a:tbl>
          </a:graphicData>
        </a:graphic>
      </p:graphicFrame>
      <p:sp>
        <p:nvSpPr>
          <p:cNvPr id="5" name="Rectangle 4"/>
          <p:cNvSpPr/>
          <p:nvPr/>
        </p:nvSpPr>
        <p:spPr>
          <a:xfrm>
            <a:off x="7485435" y="2740140"/>
            <a:ext cx="3497752" cy="369332"/>
          </a:xfrm>
          <a:prstGeom prst="rect">
            <a:avLst/>
          </a:prstGeom>
        </p:spPr>
        <p:txBody>
          <a:bodyPr wrap="none">
            <a:spAutoFit/>
          </a:bodyPr>
          <a:lstStyle/>
          <a:p>
            <a:r>
              <a:rPr lang="en-US" dirty="0" err="1"/>
              <a:t>sudo</a:t>
            </a:r>
            <a:r>
              <a:rPr lang="en-US" dirty="0"/>
              <a:t> </a:t>
            </a:r>
            <a:r>
              <a:rPr lang="en-US" dirty="0" err="1"/>
              <a:t>easy_install</a:t>
            </a:r>
            <a:r>
              <a:rPr lang="en-US" dirty="0"/>
              <a:t> </a:t>
            </a:r>
            <a:r>
              <a:rPr lang="en-US" dirty="0" err="1"/>
              <a:t>matplotlib</a:t>
            </a:r>
            <a:r>
              <a:rPr lang="en-US" dirty="0"/>
              <a:t>==1.5.3</a:t>
            </a:r>
          </a:p>
        </p:txBody>
      </p:sp>
    </p:spTree>
    <p:extLst>
      <p:ext uri="{BB962C8B-B14F-4D97-AF65-F5344CB8AC3E}">
        <p14:creationId xmlns:p14="http://schemas.microsoft.com/office/powerpoint/2010/main" val="783761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dependency</a:t>
            </a:r>
            <a:r>
              <a:rPr lang="zh-CN" altLang="en-US" dirty="0"/>
              <a:t> </a:t>
            </a:r>
            <a:r>
              <a:rPr lang="en-US" altLang="zh-CN" dirty="0" smtClean="0"/>
              <a:t>resolution</a:t>
            </a:r>
            <a:endParaRPr lang="en-US" dirty="0"/>
          </a:p>
        </p:txBody>
      </p:sp>
      <p:pic>
        <p:nvPicPr>
          <p:cNvPr id="4" name="Content Placeholder 3"/>
          <p:cNvPicPr>
            <a:picLocks noGrp="1" noChangeAspect="1"/>
          </p:cNvPicPr>
          <p:nvPr>
            <p:ph idx="1"/>
          </p:nvPr>
        </p:nvPicPr>
        <p:blipFill>
          <a:blip r:embed="rId2"/>
          <a:stretch>
            <a:fillRect/>
          </a:stretch>
        </p:blipFill>
        <p:spPr>
          <a:xfrm>
            <a:off x="839054" y="1825625"/>
            <a:ext cx="10513892" cy="4351338"/>
          </a:xfrm>
          <a:prstGeom prst="rect">
            <a:avLst/>
          </a:prstGeom>
        </p:spPr>
      </p:pic>
    </p:spTree>
    <p:extLst>
      <p:ext uri="{BB962C8B-B14F-4D97-AF65-F5344CB8AC3E}">
        <p14:creationId xmlns:p14="http://schemas.microsoft.com/office/powerpoint/2010/main" val="17579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dependency</a:t>
            </a:r>
            <a:r>
              <a:rPr lang="zh-CN" altLang="en-US" dirty="0" smtClean="0"/>
              <a:t> </a:t>
            </a:r>
            <a:r>
              <a:rPr lang="en-US" altLang="zh-CN" dirty="0" smtClean="0"/>
              <a:t>issue:</a:t>
            </a:r>
            <a:r>
              <a:rPr lang="zh-CN" altLang="en-US" dirty="0" smtClean="0"/>
              <a:t> </a:t>
            </a:r>
            <a:r>
              <a:rPr lang="en-US" altLang="zh-CN" dirty="0" smtClean="0"/>
              <a:t>six, </a:t>
            </a:r>
            <a:r>
              <a:rPr lang="en-US" altLang="zh-CN" dirty="0" err="1" smtClean="0"/>
              <a:t>numpy</a:t>
            </a:r>
            <a:endParaRPr lang="en-US" dirty="0"/>
          </a:p>
        </p:txBody>
      </p:sp>
      <p:pic>
        <p:nvPicPr>
          <p:cNvPr id="4" name="Content Placeholder 3"/>
          <p:cNvPicPr>
            <a:picLocks noGrp="1" noChangeAspect="1"/>
          </p:cNvPicPr>
          <p:nvPr>
            <p:ph idx="1"/>
          </p:nvPr>
        </p:nvPicPr>
        <p:blipFill>
          <a:blip r:embed="rId2"/>
          <a:stretch>
            <a:fillRect/>
          </a:stretch>
        </p:blipFill>
        <p:spPr>
          <a:xfrm>
            <a:off x="744434" y="1690688"/>
            <a:ext cx="7655131" cy="4351338"/>
          </a:xfrm>
          <a:prstGeom prst="rect">
            <a:avLst/>
          </a:prstGeom>
        </p:spPr>
      </p:pic>
      <p:sp>
        <p:nvSpPr>
          <p:cNvPr id="5" name="Rectangle 4"/>
          <p:cNvSpPr/>
          <p:nvPr/>
        </p:nvSpPr>
        <p:spPr>
          <a:xfrm>
            <a:off x="9130740" y="1867090"/>
            <a:ext cx="1652119" cy="369332"/>
          </a:xfrm>
          <a:prstGeom prst="rect">
            <a:avLst/>
          </a:prstGeom>
        </p:spPr>
        <p:txBody>
          <a:bodyPr wrap="none">
            <a:spAutoFit/>
          </a:bodyPr>
          <a:lstStyle/>
          <a:p>
            <a:r>
              <a:rPr lang="en-US" dirty="0" err="1"/>
              <a:t>numpy</a:t>
            </a:r>
            <a:r>
              <a:rPr lang="en-US" dirty="0"/>
              <a:t>==1.12.1</a:t>
            </a:r>
          </a:p>
        </p:txBody>
      </p:sp>
      <p:sp>
        <p:nvSpPr>
          <p:cNvPr id="6" name="Rectangle 5"/>
          <p:cNvSpPr/>
          <p:nvPr/>
        </p:nvSpPr>
        <p:spPr>
          <a:xfrm>
            <a:off x="8399565" y="2646919"/>
            <a:ext cx="3296928" cy="369332"/>
          </a:xfrm>
          <a:prstGeom prst="rect">
            <a:avLst/>
          </a:prstGeom>
        </p:spPr>
        <p:txBody>
          <a:bodyPr wrap="none">
            <a:spAutoFit/>
          </a:bodyPr>
          <a:lstStyle/>
          <a:p>
            <a:r>
              <a:rPr lang="en-US"/>
              <a:t>sudo</a:t>
            </a:r>
            <a:r>
              <a:rPr lang="en-US" dirty="0"/>
              <a:t> </a:t>
            </a:r>
            <a:r>
              <a:rPr lang="en-US" dirty="0" err="1"/>
              <a:t>easy_install</a:t>
            </a:r>
            <a:r>
              <a:rPr lang="en-US" dirty="0"/>
              <a:t> </a:t>
            </a:r>
            <a:r>
              <a:rPr lang="en-US" dirty="0" err="1"/>
              <a:t>numpy</a:t>
            </a:r>
            <a:r>
              <a:rPr lang="en-US" dirty="0"/>
              <a:t>==1.12.1</a:t>
            </a:r>
          </a:p>
        </p:txBody>
      </p:sp>
    </p:spTree>
    <p:extLst>
      <p:ext uri="{BB962C8B-B14F-4D97-AF65-F5344CB8AC3E}">
        <p14:creationId xmlns:p14="http://schemas.microsoft.com/office/powerpoint/2010/main" val="1250758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gfortran</a:t>
            </a:r>
            <a:r>
              <a:rPr lang="en-US" dirty="0" smtClean="0"/>
              <a:t> for </a:t>
            </a:r>
            <a:r>
              <a:rPr lang="en-US" dirty="0" err="1" smtClean="0"/>
              <a:t>scipy</a:t>
            </a:r>
            <a:endParaRPr lang="en-US" dirty="0" smtClean="0">
              <a:hlinkClick r:id="rId2"/>
            </a:endParaRPr>
          </a:p>
          <a:p>
            <a:pPr lvl="1"/>
            <a:r>
              <a:rPr lang="en-US" dirty="0" smtClean="0">
                <a:hlinkClick r:id="rId2"/>
              </a:rPr>
              <a:t>https</a:t>
            </a:r>
            <a:r>
              <a:rPr lang="en-US" dirty="0">
                <a:hlinkClick r:id="rId2"/>
              </a:rPr>
              <a:t>://</a:t>
            </a:r>
            <a:r>
              <a:rPr lang="en-US" dirty="0" smtClean="0">
                <a:hlinkClick r:id="rId2"/>
              </a:rPr>
              <a:t>gcc.gnu.org/wiki/GFortranBinaries#MacOS</a:t>
            </a:r>
            <a:endParaRPr lang="en-US" dirty="0" smtClean="0"/>
          </a:p>
          <a:p>
            <a:endParaRPr lang="en-US" dirty="0"/>
          </a:p>
        </p:txBody>
      </p:sp>
    </p:spTree>
    <p:extLst>
      <p:ext uri="{BB962C8B-B14F-4D97-AF65-F5344CB8AC3E}">
        <p14:creationId xmlns:p14="http://schemas.microsoft.com/office/powerpoint/2010/main" val="1922491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postgre</a:t>
            </a:r>
            <a:r>
              <a:rPr lang="en-US" dirty="0" smtClean="0"/>
              <a:t> </a:t>
            </a:r>
            <a:r>
              <a:rPr lang="en-US" dirty="0" err="1" smtClean="0"/>
              <a:t>docker</a:t>
            </a:r>
            <a:r>
              <a:rPr lang="en-US" dirty="0" smtClean="0"/>
              <a:t> image</a:t>
            </a:r>
          </a:p>
          <a:p>
            <a:pPr lvl="1"/>
            <a:r>
              <a:rPr lang="en-US" dirty="0">
                <a:hlinkClick r:id="rId2"/>
              </a:rPr>
              <a:t>https://hub.docker.com/_/postgres</a:t>
            </a:r>
            <a:r>
              <a:rPr lang="en-US" dirty="0" smtClean="0">
                <a:hlinkClick r:id="rId2"/>
              </a:rPr>
              <a:t>/</a:t>
            </a:r>
            <a:endParaRPr lang="en-US" dirty="0" smtClean="0"/>
          </a:p>
          <a:p>
            <a:pPr lvl="1"/>
            <a:r>
              <a:rPr lang="en-US" dirty="0" err="1"/>
              <a:t>docker</a:t>
            </a:r>
            <a:r>
              <a:rPr lang="en-US" dirty="0"/>
              <a:t> pull </a:t>
            </a:r>
            <a:r>
              <a:rPr lang="en-US" dirty="0" err="1" smtClean="0"/>
              <a:t>postgres</a:t>
            </a:r>
            <a:endParaRPr lang="en-US" dirty="0" smtClean="0"/>
          </a:p>
          <a:p>
            <a:r>
              <a:rPr lang="en-US" dirty="0"/>
              <a:t>start a </a:t>
            </a:r>
            <a:r>
              <a:rPr lang="en-US" dirty="0" err="1"/>
              <a:t>postgres</a:t>
            </a:r>
            <a:r>
              <a:rPr lang="en-US" dirty="0"/>
              <a:t> instance</a:t>
            </a:r>
          </a:p>
          <a:p>
            <a:pPr lvl="1"/>
            <a:r>
              <a:rPr lang="en-US" dirty="0" err="1" smtClean="0"/>
              <a:t>docker</a:t>
            </a:r>
            <a:r>
              <a:rPr lang="en-US" dirty="0" smtClean="0"/>
              <a:t> </a:t>
            </a:r>
            <a:r>
              <a:rPr lang="en-US" dirty="0"/>
              <a:t>run --name </a:t>
            </a:r>
            <a:r>
              <a:rPr lang="en-US" dirty="0" err="1" smtClean="0"/>
              <a:t>mypostgres</a:t>
            </a:r>
            <a:r>
              <a:rPr lang="en-US" dirty="0" smtClean="0"/>
              <a:t> </a:t>
            </a:r>
            <a:r>
              <a:rPr lang="mr-IN" dirty="0"/>
              <a:t>-</a:t>
            </a:r>
            <a:r>
              <a:rPr lang="mr-IN" dirty="0" err="1"/>
              <a:t>p</a:t>
            </a:r>
            <a:r>
              <a:rPr lang="mr-IN" dirty="0"/>
              <a:t> </a:t>
            </a:r>
            <a:r>
              <a:rPr lang="en-US" dirty="0" smtClean="0"/>
              <a:t>5432:5432</a:t>
            </a:r>
            <a:r>
              <a:rPr lang="mr-IN" dirty="0" smtClean="0"/>
              <a:t> </a:t>
            </a:r>
            <a:r>
              <a:rPr lang="en-US" dirty="0" smtClean="0"/>
              <a:t> -</a:t>
            </a:r>
            <a:r>
              <a:rPr lang="en-US" dirty="0"/>
              <a:t>e POSTGRES_PASSWORD=passw0rd -d </a:t>
            </a:r>
            <a:r>
              <a:rPr lang="en-US" dirty="0" err="1"/>
              <a:t>postgres</a:t>
            </a:r>
            <a:r>
              <a:rPr lang="en-US" dirty="0"/>
              <a:t> </a:t>
            </a:r>
            <a:endParaRPr lang="en-US" dirty="0" smtClean="0"/>
          </a:p>
          <a:p>
            <a:pPr lvl="1"/>
            <a:r>
              <a:rPr lang="en-US" dirty="0"/>
              <a:t>EXPOSE 5432 (the </a:t>
            </a:r>
            <a:r>
              <a:rPr lang="en-US" dirty="0" err="1"/>
              <a:t>postgres</a:t>
            </a:r>
            <a:r>
              <a:rPr lang="en-US" dirty="0"/>
              <a:t> port</a:t>
            </a:r>
            <a:r>
              <a:rPr lang="en-US" dirty="0" smtClean="0"/>
              <a:t>)</a:t>
            </a:r>
          </a:p>
          <a:p>
            <a:pPr lvl="1"/>
            <a:r>
              <a:rPr lang="en-US" dirty="0" smtClean="0"/>
              <a:t>POSTGRES_PASSWORD: </a:t>
            </a:r>
            <a:r>
              <a:rPr lang="en-US" dirty="0" err="1"/>
              <a:t>superuser</a:t>
            </a:r>
            <a:r>
              <a:rPr lang="en-US" dirty="0"/>
              <a:t> password for </a:t>
            </a:r>
            <a:r>
              <a:rPr lang="en-US" dirty="0" smtClean="0"/>
              <a:t>PostgreSQL</a:t>
            </a:r>
          </a:p>
          <a:p>
            <a:pPr lvl="1"/>
            <a:r>
              <a:rPr lang="en-US" dirty="0" smtClean="0"/>
              <a:t>POSTGRES_USER: </a:t>
            </a:r>
            <a:r>
              <a:rPr lang="en-US" dirty="0"/>
              <a:t>If it is not specified, then the default user of </a:t>
            </a:r>
            <a:r>
              <a:rPr lang="en-US" dirty="0" err="1"/>
              <a:t>postgres</a:t>
            </a:r>
            <a:r>
              <a:rPr lang="en-US" dirty="0"/>
              <a:t> will be used</a:t>
            </a:r>
            <a:r>
              <a:rPr lang="en-US" dirty="0" smtClean="0"/>
              <a:t>.</a:t>
            </a:r>
          </a:p>
          <a:p>
            <a:pPr lvl="1"/>
            <a:r>
              <a:rPr lang="en-US" dirty="0" smtClean="0"/>
              <a:t>PGDATA: </a:t>
            </a:r>
            <a:r>
              <a:rPr lang="en-US" dirty="0"/>
              <a:t>The default is /</a:t>
            </a:r>
            <a:r>
              <a:rPr lang="en-US" dirty="0" err="1" smtClean="0"/>
              <a:t>var</a:t>
            </a:r>
            <a:r>
              <a:rPr lang="en-US" dirty="0" smtClean="0"/>
              <a:t>/lib/</a:t>
            </a:r>
            <a:r>
              <a:rPr lang="en-US" dirty="0" err="1" smtClean="0"/>
              <a:t>postgresql</a:t>
            </a:r>
            <a:r>
              <a:rPr lang="en-US" dirty="0" smtClean="0"/>
              <a:t>/data.</a:t>
            </a:r>
          </a:p>
          <a:p>
            <a:r>
              <a:rPr lang="en-US" dirty="0" smtClean="0"/>
              <a:t>pgAdmin</a:t>
            </a:r>
          </a:p>
          <a:p>
            <a:pPr lvl="1"/>
            <a:r>
              <a:rPr lang="en-US" dirty="0" smtClean="0"/>
              <a:t>https</a:t>
            </a:r>
            <a:r>
              <a:rPr lang="en-US" dirty="0"/>
              <a:t>://www.pgadmin.org</a:t>
            </a:r>
            <a:r>
              <a:rPr lang="en-US" dirty="0" smtClean="0"/>
              <a:t>/</a:t>
            </a:r>
          </a:p>
          <a:p>
            <a:endParaRPr lang="en-US" dirty="0"/>
          </a:p>
        </p:txBody>
      </p:sp>
    </p:spTree>
    <p:extLst>
      <p:ext uri="{BB962C8B-B14F-4D97-AF65-F5344CB8AC3E}">
        <p14:creationId xmlns:p14="http://schemas.microsoft.com/office/powerpoint/2010/main" val="28237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2457468"/>
            <a:ext cx="10515600" cy="3087652"/>
          </a:xfrm>
          <a:prstGeom prst="rect">
            <a:avLst/>
          </a:prstGeom>
        </p:spPr>
      </p:pic>
    </p:spTree>
    <p:extLst>
      <p:ext uri="{BB962C8B-B14F-4D97-AF65-F5344CB8AC3E}">
        <p14:creationId xmlns:p14="http://schemas.microsoft.com/office/powerpoint/2010/main" val="211758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Visualization of story training data</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brew install </a:t>
            </a:r>
            <a:r>
              <a:rPr lang="en-US" dirty="0" err="1"/>
              <a:t>graphviz</a:t>
            </a:r>
            <a:r>
              <a:rPr lang="en-US" dirty="0"/>
              <a:t> </a:t>
            </a:r>
            <a:endParaRPr lang="en-US" dirty="0" smtClean="0"/>
          </a:p>
          <a:p>
            <a:pPr lvl="1"/>
            <a:r>
              <a:rPr lang="en-US" dirty="0"/>
              <a:t>/</a:t>
            </a:r>
            <a:r>
              <a:rPr lang="en-US" dirty="0" err="1"/>
              <a:t>usr</a:t>
            </a:r>
            <a:r>
              <a:rPr lang="en-US" dirty="0"/>
              <a:t>/local/Cellar/</a:t>
            </a:r>
            <a:r>
              <a:rPr lang="en-US" dirty="0" err="1"/>
              <a:t>graphviz</a:t>
            </a:r>
            <a:r>
              <a:rPr lang="en-US" dirty="0"/>
              <a:t>/2.40.1/include/</a:t>
            </a:r>
            <a:r>
              <a:rPr lang="en-US" dirty="0" err="1"/>
              <a:t>graphviz</a:t>
            </a:r>
            <a:endParaRPr lang="en-US" dirty="0" smtClean="0"/>
          </a:p>
          <a:p>
            <a:r>
              <a:rPr lang="en-US" dirty="0"/>
              <a:t>pip install </a:t>
            </a:r>
            <a:r>
              <a:rPr lang="en-US" dirty="0" err="1"/>
              <a:t>pygraphviz</a:t>
            </a:r>
            <a:r>
              <a:rPr lang="en-US" dirty="0"/>
              <a:t> --install-option</a:t>
            </a:r>
            <a:r>
              <a:rPr lang="en-US" b="1" dirty="0"/>
              <a:t>=</a:t>
            </a:r>
            <a:r>
              <a:rPr lang="en-US" dirty="0"/>
              <a:t>"--include-path=/</a:t>
            </a:r>
            <a:r>
              <a:rPr lang="en-US" dirty="0" err="1"/>
              <a:t>usr</a:t>
            </a:r>
            <a:r>
              <a:rPr lang="en-US" dirty="0"/>
              <a:t>/include/</a:t>
            </a:r>
            <a:r>
              <a:rPr lang="en-US" dirty="0" err="1"/>
              <a:t>graphviz</a:t>
            </a:r>
            <a:r>
              <a:rPr lang="en-US" dirty="0"/>
              <a:t>" --install-option</a:t>
            </a:r>
            <a:r>
              <a:rPr lang="en-US" b="1" dirty="0"/>
              <a:t>=</a:t>
            </a:r>
            <a:r>
              <a:rPr lang="en-US" dirty="0"/>
              <a:t>"--library-path=/</a:t>
            </a:r>
            <a:r>
              <a:rPr lang="en-US" dirty="0" err="1"/>
              <a:t>usr</a:t>
            </a:r>
            <a:r>
              <a:rPr lang="en-US" dirty="0"/>
              <a:t>/lib/</a:t>
            </a:r>
            <a:r>
              <a:rPr lang="en-US" dirty="0" err="1"/>
              <a:t>graphviz</a:t>
            </a:r>
            <a:r>
              <a:rPr lang="en-US" dirty="0"/>
              <a:t>/" </a:t>
            </a:r>
          </a:p>
          <a:p>
            <a:r>
              <a:rPr lang="en-US" dirty="0"/>
              <a:t>python -m </a:t>
            </a:r>
            <a:r>
              <a:rPr lang="en-US" dirty="0" err="1"/>
              <a:t>rasa_dm.visualize</a:t>
            </a:r>
            <a:r>
              <a:rPr lang="en-US" dirty="0"/>
              <a:t> -d examples/concerts/data/</a:t>
            </a:r>
            <a:r>
              <a:rPr lang="en-US" dirty="0" err="1"/>
              <a:t>stories.md</a:t>
            </a:r>
            <a:r>
              <a:rPr lang="en-US" dirty="0"/>
              <a:t> -o </a:t>
            </a:r>
            <a:r>
              <a:rPr lang="en-US" dirty="0" err="1"/>
              <a:t>graph.png</a:t>
            </a:r>
            <a:r>
              <a:rPr lang="en-US" dirty="0"/>
              <a:t> </a:t>
            </a:r>
          </a:p>
          <a:p>
            <a:r>
              <a:rPr lang="en-US" dirty="0" smtClean="0"/>
              <a:t>Note</a:t>
            </a:r>
          </a:p>
          <a:p>
            <a:pPr lvl="1"/>
            <a:r>
              <a:rPr lang="en-US" dirty="0" smtClean="0"/>
              <a:t>If you have the errors</a:t>
            </a:r>
            <a:r>
              <a:rPr lang="en-US" dirty="0"/>
              <a:t>: </a:t>
            </a:r>
            <a:r>
              <a:rPr lang="en-US" dirty="0" err="1"/>
              <a:t>pygraphviz</a:t>
            </a:r>
            <a:r>
              <a:rPr lang="en-US" dirty="0"/>
              <a:t> </a:t>
            </a:r>
            <a:r>
              <a:rPr lang="en-US" dirty="0" err="1"/>
              <a:t>ValueError</a:t>
            </a:r>
            <a:r>
              <a:rPr lang="en-US" dirty="0"/>
              <a:t>: Program dot not found in path </a:t>
            </a:r>
          </a:p>
          <a:p>
            <a:pPr lvl="1"/>
            <a:r>
              <a:rPr lang="en-US" dirty="0" smtClean="0"/>
              <a:t>You </a:t>
            </a:r>
            <a:r>
              <a:rPr lang="en-US" dirty="0"/>
              <a:t>need to add the directory with </a:t>
            </a:r>
            <a:r>
              <a:rPr lang="en-US" dirty="0" err="1"/>
              <a:t>graphviz</a:t>
            </a:r>
            <a:r>
              <a:rPr lang="en-US" dirty="0"/>
              <a:t> binaries to PATH.</a:t>
            </a:r>
          </a:p>
          <a:p>
            <a:pPr lvl="1"/>
            <a:r>
              <a:rPr lang="en-US" dirty="0"/>
              <a:t/>
            </a:r>
            <a:br>
              <a:rPr lang="en-US" dirty="0"/>
            </a:b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12092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your </a:t>
            </a:r>
            <a:r>
              <a:rPr lang="en-US" dirty="0" smtClean="0"/>
              <a:t>bot</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 </a:t>
            </a:r>
            <a:r>
              <a:rPr lang="en-US" altLang="zh-CN" dirty="0"/>
              <a:t>Train NLU </a:t>
            </a:r>
            <a:r>
              <a:rPr lang="en-US" altLang="zh-CN" dirty="0" smtClean="0"/>
              <a:t>model</a:t>
            </a:r>
          </a:p>
          <a:p>
            <a:pPr lvl="1"/>
            <a:r>
              <a:rPr lang="en-US" altLang="zh-CN" dirty="0" smtClean="0"/>
              <a:t>10~</a:t>
            </a:r>
            <a:r>
              <a:rPr lang="zh-CN" altLang="en-US" dirty="0" smtClean="0"/>
              <a:t> </a:t>
            </a:r>
            <a:r>
              <a:rPr lang="en-US" altLang="zh-CN" dirty="0" smtClean="0"/>
              <a:t>seconds</a:t>
            </a:r>
          </a:p>
          <a:p>
            <a:r>
              <a:rPr lang="en-US" altLang="zh-CN" dirty="0" smtClean="0"/>
              <a:t>2.</a:t>
            </a:r>
            <a:r>
              <a:rPr lang="zh-CN" altLang="en-US" dirty="0" smtClean="0"/>
              <a:t> </a:t>
            </a:r>
            <a:r>
              <a:rPr lang="en-US" altLang="zh-CN" dirty="0"/>
              <a:t>Train Dialogue Policy</a:t>
            </a:r>
          </a:p>
          <a:p>
            <a:pPr lvl="1"/>
            <a:r>
              <a:rPr lang="en-US" altLang="zh-CN" dirty="0" smtClean="0"/>
              <a:t>2~</a:t>
            </a:r>
            <a:r>
              <a:rPr lang="zh-CN" altLang="en-US" dirty="0" smtClean="0"/>
              <a:t> </a:t>
            </a:r>
            <a:r>
              <a:rPr lang="en-US" altLang="zh-CN" dirty="0" smtClean="0"/>
              <a:t>minutes</a:t>
            </a:r>
          </a:p>
          <a:p>
            <a:pPr lvl="1"/>
            <a:r>
              <a:rPr lang="en-US" dirty="0"/>
              <a:t>python </a:t>
            </a:r>
            <a:r>
              <a:rPr lang="en-US" dirty="0" err="1"/>
              <a:t>train_dm.py</a:t>
            </a:r>
            <a:endParaRPr lang="en-US" altLang="zh-CN" dirty="0" smtClean="0"/>
          </a:p>
          <a:p>
            <a:r>
              <a:rPr lang="en-US" altLang="zh-CN" dirty="0" smtClean="0"/>
              <a:t>3.</a:t>
            </a:r>
            <a:r>
              <a:rPr lang="zh-CN" altLang="en-US" dirty="0" smtClean="0"/>
              <a:t> </a:t>
            </a:r>
            <a:r>
              <a:rPr lang="en-US" altLang="zh-CN" dirty="0"/>
              <a:t>Using your </a:t>
            </a:r>
            <a:r>
              <a:rPr lang="en-US" altLang="zh-CN" dirty="0" smtClean="0"/>
              <a:t>bot</a:t>
            </a:r>
          </a:p>
          <a:p>
            <a:pPr lvl="1"/>
            <a:r>
              <a:rPr lang="en-US" dirty="0"/>
              <a:t>python </a:t>
            </a:r>
            <a:r>
              <a:rPr lang="en-US" dirty="0" err="1" smtClean="0"/>
              <a:t>run.py</a:t>
            </a:r>
            <a:endParaRPr lang="en-US" altLang="zh-CN" dirty="0"/>
          </a:p>
        </p:txBody>
      </p:sp>
    </p:spTree>
    <p:extLst>
      <p:ext uri="{BB962C8B-B14F-4D97-AF65-F5344CB8AC3E}">
        <p14:creationId xmlns:p14="http://schemas.microsoft.com/office/powerpoint/2010/main" val="137323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33" y="193235"/>
            <a:ext cx="10515600" cy="946943"/>
          </a:xfrm>
        </p:spPr>
        <p:txBody>
          <a:bodyPr/>
          <a:lstStyle/>
          <a:p>
            <a:r>
              <a:rPr lang="en-US" dirty="0" smtClean="0"/>
              <a:t>Modular Edge Architecture</a:t>
            </a:r>
            <a:endParaRPr lang="en-US" dirty="0"/>
          </a:p>
        </p:txBody>
      </p:sp>
      <p:sp>
        <p:nvSpPr>
          <p:cNvPr id="4" name="Can 3"/>
          <p:cNvSpPr/>
          <p:nvPr/>
        </p:nvSpPr>
        <p:spPr>
          <a:xfrm rot="16200000">
            <a:off x="5651076" y="-1528658"/>
            <a:ext cx="583899" cy="1063191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&amp; Local Data Store (Kafka)</a:t>
            </a:r>
            <a:endParaRPr lang="en-US" sz="1000" dirty="0">
              <a:solidFill>
                <a:srgbClr val="004266"/>
              </a:solidFill>
              <a:latin typeface="Monaco" charset="0"/>
              <a:ea typeface="Monaco" charset="0"/>
              <a:cs typeface="Monaco" charset="0"/>
            </a:endParaRPr>
          </a:p>
        </p:txBody>
      </p:sp>
      <p:sp>
        <p:nvSpPr>
          <p:cNvPr id="5" name="Rounded Rectangle 4"/>
          <p:cNvSpPr/>
          <p:nvPr/>
        </p:nvSpPr>
        <p:spPr>
          <a:xfrm>
            <a:off x="62706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6" name="Rounded Rectangle 5"/>
          <p:cNvSpPr/>
          <p:nvPr/>
        </p:nvSpPr>
        <p:spPr>
          <a:xfrm>
            <a:off x="79667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Adapter</a:t>
            </a:r>
            <a:endParaRPr lang="en-US" sz="1000">
              <a:solidFill>
                <a:srgbClr val="004266"/>
              </a:solidFill>
              <a:latin typeface="Monaco" charset="0"/>
              <a:ea typeface="Monaco" charset="0"/>
              <a:cs typeface="Monaco" charset="0"/>
            </a:endParaRPr>
          </a:p>
        </p:txBody>
      </p:sp>
      <p:sp>
        <p:nvSpPr>
          <p:cNvPr id="7" name="Rounded Rectangle 6"/>
          <p:cNvSpPr/>
          <p:nvPr/>
        </p:nvSpPr>
        <p:spPr>
          <a:xfrm>
            <a:off x="79667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a:solidFill>
                  <a:srgbClr val="004266"/>
                </a:solidFill>
                <a:latin typeface="Monaco" charset="0"/>
                <a:ea typeface="Monaco" charset="0"/>
                <a:cs typeface="Monaco" charset="0"/>
              </a:rPr>
              <a:t>File </a:t>
            </a:r>
            <a:r>
              <a:rPr lang="en-US" sz="100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8" name="Rounded Rectangle 7"/>
          <p:cNvSpPr/>
          <p:nvPr/>
        </p:nvSpPr>
        <p:spPr>
          <a:xfrm>
            <a:off x="2055108"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9" name="Rounded Rectangle 8"/>
          <p:cNvSpPr/>
          <p:nvPr/>
        </p:nvSpPr>
        <p:spPr>
          <a:xfrm>
            <a:off x="2224712"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Adapter</a:t>
            </a:r>
            <a:endParaRPr lang="en-US" sz="1000" dirty="0">
              <a:solidFill>
                <a:srgbClr val="004266"/>
              </a:solidFill>
              <a:latin typeface="Monaco" charset="0"/>
              <a:ea typeface="Monaco" charset="0"/>
              <a:cs typeface="Monaco" charset="0"/>
            </a:endParaRPr>
          </a:p>
        </p:txBody>
      </p:sp>
      <p:sp>
        <p:nvSpPr>
          <p:cNvPr id="10" name="Rounded Rectangle 9"/>
          <p:cNvSpPr/>
          <p:nvPr/>
        </p:nvSpPr>
        <p:spPr>
          <a:xfrm>
            <a:off x="2224712"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HTTP Configuration</a:t>
            </a:r>
            <a:endParaRPr lang="en-US" sz="1000" dirty="0">
              <a:solidFill>
                <a:srgbClr val="004266"/>
              </a:solidFill>
              <a:latin typeface="Monaco" charset="0"/>
              <a:ea typeface="Monaco" charset="0"/>
              <a:cs typeface="Monaco" charset="0"/>
            </a:endParaRPr>
          </a:p>
        </p:txBody>
      </p:sp>
      <p:sp>
        <p:nvSpPr>
          <p:cNvPr id="11" name="Rounded Rectangle 10"/>
          <p:cNvSpPr/>
          <p:nvPr/>
        </p:nvSpPr>
        <p:spPr>
          <a:xfrm>
            <a:off x="3483150"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2" name="Rounded Rectangle 11"/>
          <p:cNvSpPr/>
          <p:nvPr/>
        </p:nvSpPr>
        <p:spPr>
          <a:xfrm>
            <a:off x="3652754"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Adapter</a:t>
            </a:r>
            <a:endParaRPr lang="en-US" sz="1000" dirty="0">
              <a:solidFill>
                <a:srgbClr val="004266"/>
              </a:solidFill>
              <a:latin typeface="Monaco" charset="0"/>
              <a:ea typeface="Monaco" charset="0"/>
              <a:cs typeface="Monaco" charset="0"/>
            </a:endParaRPr>
          </a:p>
        </p:txBody>
      </p:sp>
      <p:sp>
        <p:nvSpPr>
          <p:cNvPr id="13" name="Rounded Rectangle 12"/>
          <p:cNvSpPr/>
          <p:nvPr/>
        </p:nvSpPr>
        <p:spPr>
          <a:xfrm>
            <a:off x="3652754"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MQTT Configuration</a:t>
            </a:r>
            <a:endParaRPr lang="en-US" sz="1000" dirty="0">
              <a:solidFill>
                <a:srgbClr val="004266"/>
              </a:solidFill>
              <a:latin typeface="Monaco" charset="0"/>
              <a:ea typeface="Monaco" charset="0"/>
              <a:cs typeface="Monaco" charset="0"/>
            </a:endParaRPr>
          </a:p>
        </p:txBody>
      </p:sp>
      <p:sp>
        <p:nvSpPr>
          <p:cNvPr id="14" name="Rounded Rectangle 13"/>
          <p:cNvSpPr/>
          <p:nvPr/>
        </p:nvSpPr>
        <p:spPr>
          <a:xfrm>
            <a:off x="6387056"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5" name="Rounded Rectangle 14"/>
          <p:cNvSpPr/>
          <p:nvPr/>
        </p:nvSpPr>
        <p:spPr>
          <a:xfrm>
            <a:off x="6556660"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6" name="Rounded Rectangle 15"/>
          <p:cNvSpPr/>
          <p:nvPr/>
        </p:nvSpPr>
        <p:spPr>
          <a:xfrm>
            <a:off x="6556660"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OPC Configuration</a:t>
            </a:r>
            <a:endParaRPr lang="en-US" sz="1000" dirty="0">
              <a:solidFill>
                <a:srgbClr val="004266"/>
              </a:solidFill>
              <a:latin typeface="Monaco" charset="0"/>
              <a:ea typeface="Monaco" charset="0"/>
              <a:cs typeface="Monaco" charset="0"/>
            </a:endParaRPr>
          </a:p>
        </p:txBody>
      </p:sp>
      <p:sp>
        <p:nvSpPr>
          <p:cNvPr id="17" name="Rounded Rectangle 16"/>
          <p:cNvSpPr/>
          <p:nvPr/>
        </p:nvSpPr>
        <p:spPr>
          <a:xfrm>
            <a:off x="7889184"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18" name="Rounded Rectangle 17"/>
          <p:cNvSpPr/>
          <p:nvPr/>
        </p:nvSpPr>
        <p:spPr>
          <a:xfrm>
            <a:off x="8058788"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19" name="Rounded Rectangle 18"/>
          <p:cNvSpPr/>
          <p:nvPr/>
        </p:nvSpPr>
        <p:spPr>
          <a:xfrm>
            <a:off x="8058788"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AWS-IoT</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9492912" y="4618018"/>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r>
              <a:rPr lang="en-US" sz="1000" smtClean="0">
                <a:solidFill>
                  <a:srgbClr val="004266"/>
                </a:solidFill>
                <a:latin typeface="Monaco" charset="0"/>
                <a:ea typeface="Monaco" charset="0"/>
                <a:cs typeface="Monaco" charset="0"/>
              </a:rPr>
              <a:t>Custom Container</a:t>
            </a:r>
            <a:endParaRPr lang="en-US" sz="400" dirty="0">
              <a:solidFill>
                <a:srgbClr val="004266"/>
              </a:solidFill>
              <a:latin typeface="Monaco" charset="0"/>
              <a:ea typeface="Monaco" charset="0"/>
              <a:cs typeface="Monaco" charset="0"/>
            </a:endParaRPr>
          </a:p>
        </p:txBody>
      </p:sp>
      <p:sp>
        <p:nvSpPr>
          <p:cNvPr id="21" name="Rounded Rectangle 20"/>
          <p:cNvSpPr/>
          <p:nvPr/>
        </p:nvSpPr>
        <p:spPr>
          <a:xfrm>
            <a:off x="9662516" y="5166382"/>
            <a:ext cx="1038298" cy="474134"/>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Adapter</a:t>
            </a:r>
            <a:endParaRPr lang="en-US" sz="1000" dirty="0">
              <a:solidFill>
                <a:srgbClr val="004266"/>
              </a:solidFill>
              <a:latin typeface="Monaco" charset="0"/>
              <a:ea typeface="Monaco" charset="0"/>
              <a:cs typeface="Monaco" charset="0"/>
            </a:endParaRPr>
          </a:p>
        </p:txBody>
      </p:sp>
      <p:sp>
        <p:nvSpPr>
          <p:cNvPr id="22" name="Rounded Rectangle 21"/>
          <p:cNvSpPr/>
          <p:nvPr/>
        </p:nvSpPr>
        <p:spPr>
          <a:xfrm>
            <a:off x="9662516" y="5795523"/>
            <a:ext cx="1038298" cy="572698"/>
          </a:xfrm>
          <a:prstGeom prst="roundRect">
            <a:avLst/>
          </a:prstGeom>
          <a:solidFill>
            <a:srgbClr val="FFFFFF"/>
          </a:solidFill>
          <a:ln w="9525" cap="flat" cmpd="sng" algn="ctr">
            <a:solidFill>
              <a:srgbClr val="004266"/>
            </a:solidFill>
            <a:prstDash val="dash"/>
          </a:ln>
          <a:effectLst/>
        </p:spPr>
        <p:txBody>
          <a:bodyPr rtlCol="0" anchor="ct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XXX</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Configuration</a:t>
            </a:r>
            <a:endParaRPr lang="en-US" sz="1000" dirty="0">
              <a:solidFill>
                <a:srgbClr val="004266"/>
              </a:solidFill>
              <a:latin typeface="Monaco" charset="0"/>
              <a:ea typeface="Monaco" charset="0"/>
              <a:cs typeface="Monaco" charset="0"/>
            </a:endParaRPr>
          </a:p>
        </p:txBody>
      </p:sp>
      <p:sp>
        <p:nvSpPr>
          <p:cNvPr id="48" name="Rounded Rectangle 47"/>
          <p:cNvSpPr/>
          <p:nvPr/>
        </p:nvSpPr>
        <p:spPr>
          <a:xfrm>
            <a:off x="4923463" y="4606729"/>
            <a:ext cx="1314993" cy="1896959"/>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Module Container</a:t>
            </a:r>
            <a:endParaRPr lang="en-US" sz="400" dirty="0">
              <a:solidFill>
                <a:srgbClr val="004266"/>
              </a:solidFill>
              <a:latin typeface="Monaco" charset="0"/>
              <a:ea typeface="Monaco" charset="0"/>
              <a:cs typeface="Monaco" charset="0"/>
            </a:endParaRPr>
          </a:p>
        </p:txBody>
      </p:sp>
      <p:sp>
        <p:nvSpPr>
          <p:cNvPr id="49" name="Rounded Rectangle 48"/>
          <p:cNvSpPr/>
          <p:nvPr/>
        </p:nvSpPr>
        <p:spPr>
          <a:xfrm>
            <a:off x="5093067" y="5155093"/>
            <a:ext cx="1038298" cy="47413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Adapter</a:t>
            </a:r>
            <a:endParaRPr lang="en-US" sz="1000" dirty="0">
              <a:solidFill>
                <a:srgbClr val="004266"/>
              </a:solidFill>
              <a:latin typeface="Monaco" charset="0"/>
              <a:ea typeface="Monaco" charset="0"/>
              <a:cs typeface="Monaco" charset="0"/>
            </a:endParaRPr>
          </a:p>
        </p:txBody>
      </p:sp>
      <p:sp>
        <p:nvSpPr>
          <p:cNvPr id="50" name="Rounded Rectangle 49"/>
          <p:cNvSpPr/>
          <p:nvPr/>
        </p:nvSpPr>
        <p:spPr>
          <a:xfrm>
            <a:off x="5093067" y="5784234"/>
            <a:ext cx="1038298" cy="572698"/>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000" dirty="0" err="1" smtClean="0">
                <a:solidFill>
                  <a:srgbClr val="004266"/>
                </a:solidFill>
                <a:latin typeface="Monaco" charset="0"/>
                <a:ea typeface="Monaco" charset="0"/>
                <a:cs typeface="Monaco" charset="0"/>
              </a:rPr>
              <a:t>CoAP</a:t>
            </a:r>
            <a:r>
              <a:rPr lang="en-US" sz="1000" dirty="0" smtClean="0">
                <a:solidFill>
                  <a:srgbClr val="004266"/>
                </a:solidFill>
                <a:latin typeface="Monaco" charset="0"/>
                <a:ea typeface="Monaco" charset="0"/>
                <a:cs typeface="Monaco" charset="0"/>
              </a:rPr>
              <a:t> Configuration</a:t>
            </a:r>
            <a:endParaRPr lang="en-US" sz="1000" dirty="0">
              <a:solidFill>
                <a:srgbClr val="004266"/>
              </a:solidFill>
              <a:latin typeface="Monaco" charset="0"/>
              <a:ea typeface="Monaco" charset="0"/>
              <a:cs typeface="Monaco" charset="0"/>
            </a:endParaRPr>
          </a:p>
        </p:txBody>
      </p:sp>
      <p:sp>
        <p:nvSpPr>
          <p:cNvPr id="54" name="Rounded Rectangle 53"/>
          <p:cNvSpPr/>
          <p:nvPr/>
        </p:nvSpPr>
        <p:spPr>
          <a:xfrm>
            <a:off x="796672" y="1409913"/>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Device Shadow</a:t>
            </a:r>
          </a:p>
        </p:txBody>
      </p:sp>
      <p:sp>
        <p:nvSpPr>
          <p:cNvPr id="55" name="Can 54"/>
          <p:cNvSpPr/>
          <p:nvPr/>
        </p:nvSpPr>
        <p:spPr>
          <a:xfrm>
            <a:off x="1773865" y="2072649"/>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56" name="Group 55"/>
          <p:cNvGrpSpPr/>
          <p:nvPr/>
        </p:nvGrpSpPr>
        <p:grpSpPr>
          <a:xfrm>
            <a:off x="895583" y="2110943"/>
            <a:ext cx="749446" cy="337945"/>
            <a:chOff x="1845495" y="4336954"/>
            <a:chExt cx="739532" cy="358873"/>
          </a:xfrm>
        </p:grpSpPr>
        <p:sp>
          <p:nvSpPr>
            <p:cNvPr id="57" name="Rounded Rectangle 56"/>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8" name="Rounded Rectangle 57"/>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9" name="Rounded Rectangle 58"/>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62" name="Rounded Rectangle 61"/>
          <p:cNvSpPr/>
          <p:nvPr/>
        </p:nvSpPr>
        <p:spPr>
          <a:xfrm>
            <a:off x="3152786" y="1409913"/>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Local Metadata &amp; Event Management</a:t>
            </a:r>
            <a:endParaRPr lang="en-US" sz="720" dirty="0">
              <a:solidFill>
                <a:srgbClr val="004266"/>
              </a:solidFill>
              <a:latin typeface="Monaco" charset="0"/>
              <a:ea typeface="Monaco" charset="0"/>
              <a:cs typeface="Monaco" charset="0"/>
            </a:endParaRPr>
          </a:p>
        </p:txBody>
      </p:sp>
      <p:sp>
        <p:nvSpPr>
          <p:cNvPr id="63" name="Can 62"/>
          <p:cNvSpPr/>
          <p:nvPr/>
        </p:nvSpPr>
        <p:spPr>
          <a:xfrm>
            <a:off x="3227171" y="2038867"/>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Kafka</a:t>
            </a:r>
            <a:endParaRPr lang="en-US" sz="800" dirty="0">
              <a:solidFill>
                <a:srgbClr val="004266"/>
              </a:solidFill>
              <a:latin typeface="Monaco" charset="0"/>
              <a:ea typeface="Monaco" charset="0"/>
              <a:cs typeface="Monaco" charset="0"/>
            </a:endParaRPr>
          </a:p>
        </p:txBody>
      </p:sp>
      <p:sp>
        <p:nvSpPr>
          <p:cNvPr id="64" name="Can 63"/>
          <p:cNvSpPr/>
          <p:nvPr/>
        </p:nvSpPr>
        <p:spPr>
          <a:xfrm>
            <a:off x="4059036" y="2057743"/>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sp>
        <p:nvSpPr>
          <p:cNvPr id="66" name="Rounded Rectangle 65"/>
          <p:cNvSpPr/>
          <p:nvPr/>
        </p:nvSpPr>
        <p:spPr>
          <a:xfrm>
            <a:off x="5659689" y="1366032"/>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Local IoT Analytics</a:t>
            </a:r>
            <a:endParaRPr lang="en-US" sz="1200" dirty="0">
              <a:solidFill>
                <a:srgbClr val="004266"/>
              </a:solidFill>
              <a:latin typeface="Arial"/>
              <a:ea typeface="ＭＳ Ｐゴシック"/>
              <a:cs typeface=""/>
            </a:endParaRPr>
          </a:p>
        </p:txBody>
      </p:sp>
      <p:sp>
        <p:nvSpPr>
          <p:cNvPr id="67" name="Rounded Rectangle 66"/>
          <p:cNvSpPr/>
          <p:nvPr/>
        </p:nvSpPr>
        <p:spPr>
          <a:xfrm>
            <a:off x="5762715" y="1679604"/>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 based Message Filter</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p:txBody>
      </p:sp>
      <p:sp>
        <p:nvSpPr>
          <p:cNvPr id="68" name="Rounded Rectangle 67"/>
          <p:cNvSpPr/>
          <p:nvPr/>
        </p:nvSpPr>
        <p:spPr>
          <a:xfrm>
            <a:off x="6898838" y="1696970"/>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Republish MQTT Action Workload</a:t>
            </a:r>
            <a:endParaRPr lang="en-US" sz="1000" dirty="0">
              <a:solidFill>
                <a:srgbClr val="004266"/>
              </a:solidFill>
              <a:latin typeface="Monaco" charset="0"/>
              <a:ea typeface="Monaco" charset="0"/>
              <a:cs typeface="Monaco" charset="0"/>
            </a:endParaRPr>
          </a:p>
        </p:txBody>
      </p:sp>
      <p:sp>
        <p:nvSpPr>
          <p:cNvPr id="70" name="Rounded Rectangle 69"/>
          <p:cNvSpPr/>
          <p:nvPr/>
        </p:nvSpPr>
        <p:spPr>
          <a:xfrm>
            <a:off x="10144594" y="1595094"/>
            <a:ext cx="1326621" cy="1064612"/>
          </a:xfrm>
          <a:prstGeom prst="roundRect">
            <a:avLst>
              <a:gd name="adj" fmla="val 9237"/>
            </a:avLst>
          </a:prstGeom>
          <a:solidFill>
            <a:srgbClr val="003756">
              <a:lumMod val="10000"/>
              <a:lumOff val="90000"/>
            </a:srgbClr>
          </a:solidFill>
          <a:ln w="9525" cap="flat" cmpd="sng" algn="ctr">
            <a:solidFill>
              <a:srgbClr val="004266"/>
            </a:solidFill>
            <a:prstDash val="dash"/>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Container</a:t>
            </a:r>
            <a:endParaRPr lang="en-US" sz="1000" dirty="0">
              <a:solidFill>
                <a:srgbClr val="004266"/>
              </a:solidFill>
              <a:latin typeface="Monaco" charset="0"/>
              <a:ea typeface="Monaco" charset="0"/>
              <a:cs typeface="Monaco" charset="0"/>
            </a:endParaRPr>
          </a:p>
        </p:txBody>
      </p:sp>
      <p:sp>
        <p:nvSpPr>
          <p:cNvPr id="76" name="Rounded Rectangle 75"/>
          <p:cNvSpPr/>
          <p:nvPr/>
        </p:nvSpPr>
        <p:spPr>
          <a:xfrm>
            <a:off x="8294700" y="1688845"/>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endParaRPr lang="en-US" sz="1000" dirty="0" smtClean="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Local Openwisk</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Workload</a:t>
            </a:r>
            <a:endParaRPr lang="en-US" sz="1000" dirty="0">
              <a:solidFill>
                <a:srgbClr val="004266"/>
              </a:solidFill>
              <a:latin typeface="Monaco" charset="0"/>
              <a:ea typeface="Monaco" charset="0"/>
              <a:cs typeface="Monaco" charset="0"/>
            </a:endParaRPr>
          </a:p>
        </p:txBody>
      </p:sp>
      <p:sp>
        <p:nvSpPr>
          <p:cNvPr id="77" name="Left-Right Arrow 76"/>
          <p:cNvSpPr/>
          <p:nvPr/>
        </p:nvSpPr>
        <p:spPr>
          <a:xfrm rot="16200000">
            <a:off x="1023648" y="4253129"/>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8" name="Left-Right Arrow 77"/>
          <p:cNvSpPr/>
          <p:nvPr/>
        </p:nvSpPr>
        <p:spPr>
          <a:xfrm rot="16200000">
            <a:off x="239026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79" name="Left-Right Arrow 78"/>
          <p:cNvSpPr/>
          <p:nvPr/>
        </p:nvSpPr>
        <p:spPr>
          <a:xfrm rot="16200000">
            <a:off x="3883741" y="4249473"/>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0" name="Left-Right Arrow 79"/>
          <p:cNvSpPr/>
          <p:nvPr/>
        </p:nvSpPr>
        <p:spPr>
          <a:xfrm rot="16200000">
            <a:off x="5285533" y="4242687"/>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1" name="Left-Right Arrow 80"/>
          <p:cNvSpPr/>
          <p:nvPr/>
        </p:nvSpPr>
        <p:spPr>
          <a:xfrm rot="16200000">
            <a:off x="665214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2" name="Left-Right Arrow 81"/>
          <p:cNvSpPr/>
          <p:nvPr/>
        </p:nvSpPr>
        <p:spPr>
          <a:xfrm rot="16200000">
            <a:off x="8145626" y="4239031"/>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3" name="Left-Right Arrow 82"/>
          <p:cNvSpPr/>
          <p:nvPr/>
        </p:nvSpPr>
        <p:spPr>
          <a:xfrm rot="16200000">
            <a:off x="9882682" y="4255964"/>
            <a:ext cx="523824" cy="183376"/>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4" name="Left-Right Arrow 83"/>
          <p:cNvSpPr/>
          <p:nvPr/>
        </p:nvSpPr>
        <p:spPr>
          <a:xfrm rot="16200000">
            <a:off x="1308152" y="3029637"/>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5" name="Left-Right Arrow 84"/>
          <p:cNvSpPr/>
          <p:nvPr/>
        </p:nvSpPr>
        <p:spPr>
          <a:xfrm rot="16200000">
            <a:off x="3685958" y="3015816"/>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6" name="Left-Right Arrow 85"/>
          <p:cNvSpPr/>
          <p:nvPr/>
        </p:nvSpPr>
        <p:spPr>
          <a:xfrm rot="16200000">
            <a:off x="10443868" y="2975850"/>
            <a:ext cx="728072" cy="203354"/>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87" name="Left-Right Arrow 86"/>
          <p:cNvSpPr/>
          <p:nvPr/>
        </p:nvSpPr>
        <p:spPr>
          <a:xfrm rot="16200000">
            <a:off x="7339183" y="3125992"/>
            <a:ext cx="551265" cy="174467"/>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887749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Logic</a:t>
            </a:r>
            <a:r>
              <a:rPr lang="zh-CN" altLang="en-US" dirty="0" smtClean="0"/>
              <a:t> </a:t>
            </a:r>
            <a:r>
              <a:rPr lang="en-US" altLang="zh-CN" dirty="0" smtClean="0"/>
              <a:t>Architecture</a:t>
            </a:r>
            <a:endParaRPr lang="en-US" dirty="0"/>
          </a:p>
        </p:txBody>
      </p:sp>
      <p:sp>
        <p:nvSpPr>
          <p:cNvPr id="3" name="Content Placeholder 2"/>
          <p:cNvSpPr>
            <a:spLocks noGrp="1"/>
          </p:cNvSpPr>
          <p:nvPr>
            <p:ph idx="1"/>
          </p:nvPr>
        </p:nvSpPr>
        <p:spPr>
          <a:xfrm>
            <a:off x="701322" y="1340202"/>
            <a:ext cx="10652478" cy="4428419"/>
          </a:xfrm>
        </p:spPr>
        <p:txBody>
          <a:bodyPr>
            <a:normAutofit/>
          </a:bodyPr>
          <a:lstStyle/>
          <a:p>
            <a:pPr marL="514350" indent="-514350">
              <a:buFont typeface="+mj-lt"/>
              <a:buAutoNum type="arabicPeriod"/>
            </a:pPr>
            <a:r>
              <a:rPr lang="en-US" sz="2400" dirty="0"/>
              <a:t>The message is received and passed to an Interpreter, which converts it into a dictionary including the original text, the intent, and any entities that were found.</a:t>
            </a:r>
          </a:p>
          <a:p>
            <a:pPr marL="514350" indent="-514350">
              <a:buFont typeface="+mj-lt"/>
              <a:buAutoNum type="arabicPeriod"/>
            </a:pPr>
            <a:r>
              <a:rPr lang="en-US" sz="2400" dirty="0"/>
              <a:t>The Tracker is the object which keeps track of conversation state. It receives the info that a new message has come in.</a:t>
            </a:r>
          </a:p>
          <a:p>
            <a:pPr marL="514350" indent="-514350">
              <a:buFont typeface="+mj-lt"/>
              <a:buAutoNum type="arabicPeriod"/>
            </a:pPr>
            <a:r>
              <a:rPr lang="en-US" sz="2400" dirty="0"/>
              <a:t>The policy receives the current state of the tracker</a:t>
            </a:r>
          </a:p>
          <a:p>
            <a:pPr marL="514350" indent="-514350">
              <a:buFont typeface="+mj-lt"/>
              <a:buAutoNum type="arabicPeriod"/>
            </a:pPr>
            <a:r>
              <a:rPr lang="en-US" sz="2400" dirty="0"/>
              <a:t>The policy chooses which action to take next.</a:t>
            </a:r>
          </a:p>
          <a:p>
            <a:pPr marL="514350" indent="-514350">
              <a:buFont typeface="+mj-lt"/>
              <a:buAutoNum type="arabicPeriod"/>
            </a:pPr>
            <a:r>
              <a:rPr lang="en-US" sz="2400" dirty="0"/>
              <a:t>The chosen action is logged by the tracker</a:t>
            </a:r>
          </a:p>
          <a:p>
            <a:pPr marL="514350" indent="-514350">
              <a:buFont typeface="+mj-lt"/>
              <a:buAutoNum type="arabicPeriod"/>
            </a:pPr>
            <a:r>
              <a:rPr lang="en-US" sz="2400" dirty="0"/>
              <a:t>A response is sent to the </a:t>
            </a:r>
            <a:r>
              <a:rPr lang="en-US" sz="2400" dirty="0" smtClean="0"/>
              <a:t>user</a:t>
            </a:r>
            <a:endParaRPr lang="en-US" sz="2400" dirty="0"/>
          </a:p>
        </p:txBody>
      </p:sp>
      <p:pic>
        <p:nvPicPr>
          <p:cNvPr id="4" name="Picture 3"/>
          <p:cNvPicPr>
            <a:picLocks noChangeAspect="1"/>
          </p:cNvPicPr>
          <p:nvPr/>
        </p:nvPicPr>
        <p:blipFill>
          <a:blip r:embed="rId2"/>
          <a:stretch>
            <a:fillRect/>
          </a:stretch>
        </p:blipFill>
        <p:spPr>
          <a:xfrm>
            <a:off x="6661656" y="4030134"/>
            <a:ext cx="5194649" cy="2077156"/>
          </a:xfrm>
          <a:prstGeom prst="rect">
            <a:avLst/>
          </a:prstGeom>
        </p:spPr>
      </p:pic>
    </p:spTree>
    <p:extLst>
      <p:ext uri="{BB962C8B-B14F-4D97-AF65-F5344CB8AC3E}">
        <p14:creationId xmlns:p14="http://schemas.microsoft.com/office/powerpoint/2010/main" val="955067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a:t>
            </a:r>
            <a:r>
              <a:rPr lang="en-US" dirty="0" smtClean="0"/>
              <a:t>chieve </a:t>
            </a:r>
            <a:r>
              <a:rPr lang="en-US" dirty="0"/>
              <a:t>this </a:t>
            </a:r>
            <a:r>
              <a:rPr lang="en-US" dirty="0" err="1"/>
              <a:t>generalisation</a:t>
            </a:r>
            <a:r>
              <a:rPr lang="en-US" dirty="0"/>
              <a:t> by creating a policy based on Machine Learning</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1333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838200" y="1814336"/>
            <a:ext cx="10515600" cy="4351338"/>
          </a:xfrm>
        </p:spPr>
        <p:txBody>
          <a:bodyPr/>
          <a:lstStyle/>
          <a:p>
            <a:r>
              <a:rPr lang="en-US" dirty="0" err="1"/>
              <a:t>SyntaxError</a:t>
            </a:r>
            <a:r>
              <a:rPr lang="en-US" dirty="0"/>
              <a:t>: Non-ASCII character '\xe8' in file /Users/</a:t>
            </a:r>
            <a:r>
              <a:rPr lang="en-US" dirty="0" err="1"/>
              <a:t>xiningwang</a:t>
            </a:r>
            <a:r>
              <a:rPr lang="en-US" dirty="0"/>
              <a:t>/</a:t>
            </a:r>
            <a:r>
              <a:rPr lang="en-US" dirty="0" err="1"/>
              <a:t>MachineLearning</a:t>
            </a:r>
            <a:r>
              <a:rPr lang="en-US" dirty="0"/>
              <a:t>/</a:t>
            </a:r>
            <a:r>
              <a:rPr lang="en-US" dirty="0" err="1"/>
              <a:t>rasa_dm</a:t>
            </a:r>
            <a:r>
              <a:rPr lang="en-US" dirty="0"/>
              <a:t>/examples/</a:t>
            </a:r>
            <a:r>
              <a:rPr lang="en-US" dirty="0" err="1"/>
              <a:t>restaurant_example.py</a:t>
            </a:r>
            <a:r>
              <a:rPr lang="en-US" dirty="0"/>
              <a:t> on line 21, but no encoding declared; see http://</a:t>
            </a:r>
            <a:r>
              <a:rPr lang="en-US" dirty="0" err="1"/>
              <a:t>python.org</a:t>
            </a:r>
            <a:r>
              <a:rPr lang="en-US" dirty="0"/>
              <a:t>/dev/peps/pep-0263/ for </a:t>
            </a:r>
            <a:r>
              <a:rPr lang="en-US" dirty="0" smtClean="0"/>
              <a:t>details</a:t>
            </a:r>
          </a:p>
          <a:p>
            <a:pPr lvl="1"/>
            <a:r>
              <a:rPr lang="en-US" dirty="0"/>
              <a:t>putting # -*- coding: utf-8 -*- at the top of your .</a:t>
            </a:r>
            <a:r>
              <a:rPr lang="en-US" dirty="0" err="1"/>
              <a:t>py</a:t>
            </a:r>
            <a:r>
              <a:rPr lang="en-US" dirty="0"/>
              <a:t> file. </a:t>
            </a:r>
          </a:p>
        </p:txBody>
      </p:sp>
    </p:spTree>
    <p:extLst>
      <p:ext uri="{BB962C8B-B14F-4D97-AF65-F5344CB8AC3E}">
        <p14:creationId xmlns:p14="http://schemas.microsoft.com/office/powerpoint/2010/main" val="110996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Device Shadow</a:t>
            </a:r>
            <a:endParaRPr lang="en-US"/>
          </a:p>
        </p:txBody>
      </p:sp>
      <p:sp>
        <p:nvSpPr>
          <p:cNvPr id="5" name="Rounded Rectangle 4"/>
          <p:cNvSpPr/>
          <p:nvPr/>
        </p:nvSpPr>
        <p:spPr>
          <a:xfrm>
            <a:off x="3740045" y="2130798"/>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shadow/update/accepted</a:t>
            </a:r>
            <a:endParaRPr lang="en-US" sz="1200">
              <a:solidFill>
                <a:srgbClr val="004266"/>
              </a:solidFill>
              <a:latin typeface="Monaco" charset="0"/>
              <a:ea typeface="Monaco" charset="0"/>
              <a:cs typeface="Monaco" charset="0"/>
            </a:endParaRPr>
          </a:p>
        </p:txBody>
      </p:sp>
      <p:sp>
        <p:nvSpPr>
          <p:cNvPr id="6" name="Rounded Rectangle 5"/>
          <p:cNvSpPr/>
          <p:nvPr/>
        </p:nvSpPr>
        <p:spPr>
          <a:xfrm>
            <a:off x="3740045" y="3259073"/>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shadow/update/rejected</a:t>
            </a:r>
            <a:endParaRPr lang="en-US" sz="1200" dirty="0">
              <a:solidFill>
                <a:srgbClr val="004266"/>
              </a:solidFill>
              <a:latin typeface="Monaco" charset="0"/>
              <a:ea typeface="Monaco" charset="0"/>
              <a:cs typeface="Monaco" charset="0"/>
            </a:endParaRPr>
          </a:p>
        </p:txBody>
      </p:sp>
      <p:sp>
        <p:nvSpPr>
          <p:cNvPr id="7" name="Rounded Rectangle 6"/>
          <p:cNvSpPr/>
          <p:nvPr/>
        </p:nvSpPr>
        <p:spPr>
          <a:xfrm>
            <a:off x="325157" y="2842339"/>
            <a:ext cx="1865549"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endParaRPr lang="en-US" sz="1200" dirty="0">
              <a:solidFill>
                <a:srgbClr val="004266"/>
              </a:solidFill>
              <a:latin typeface="Monaco" charset="0"/>
              <a:ea typeface="Monaco" charset="0"/>
              <a:cs typeface="Monaco" charset="0"/>
            </a:endParaRPr>
          </a:p>
        </p:txBody>
      </p:sp>
      <p:cxnSp>
        <p:nvCxnSpPr>
          <p:cNvPr id="8" name="Straight Arrow Connector 116"/>
          <p:cNvCxnSpPr>
            <a:stCxn id="7" idx="3"/>
            <a:endCxn id="6" idx="1"/>
          </p:cNvCxnSpPr>
          <p:nvPr/>
        </p:nvCxnSpPr>
        <p:spPr>
          <a:xfrm>
            <a:off x="2190706" y="3069071"/>
            <a:ext cx="1549339" cy="416734"/>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cxnSp>
        <p:nvCxnSpPr>
          <p:cNvPr id="13" name="Straight Arrow Connector 116"/>
          <p:cNvCxnSpPr>
            <a:stCxn id="7" idx="3"/>
            <a:endCxn id="5" idx="1"/>
          </p:cNvCxnSpPr>
          <p:nvPr/>
        </p:nvCxnSpPr>
        <p:spPr>
          <a:xfrm flipV="1">
            <a:off x="2190706" y="2357530"/>
            <a:ext cx="1549339" cy="711541"/>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7" name="Rectangle 16"/>
          <p:cNvSpPr/>
          <p:nvPr/>
        </p:nvSpPr>
        <p:spPr>
          <a:xfrm>
            <a:off x="2131050" y="220747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success</a:t>
            </a:r>
            <a:endParaRPr lang="en-US" sz="1200" dirty="0">
              <a:latin typeface="Comic Sans MS" charset="0"/>
              <a:ea typeface="Comic Sans MS" charset="0"/>
              <a:cs typeface="Comic Sans MS" charset="0"/>
            </a:endParaRPr>
          </a:p>
        </p:txBody>
      </p:sp>
      <p:sp>
        <p:nvSpPr>
          <p:cNvPr id="18" name="Rectangle 17"/>
          <p:cNvSpPr/>
          <p:nvPr/>
        </p:nvSpPr>
        <p:spPr>
          <a:xfrm>
            <a:off x="2160878" y="3415381"/>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Update failure</a:t>
            </a:r>
            <a:endParaRPr lang="en-US" sz="1200" dirty="0">
              <a:latin typeface="Comic Sans MS" charset="0"/>
              <a:ea typeface="Comic Sans MS" charset="0"/>
              <a:cs typeface="Comic Sans MS" charset="0"/>
            </a:endParaRPr>
          </a:p>
        </p:txBody>
      </p:sp>
      <p:sp>
        <p:nvSpPr>
          <p:cNvPr id="19" name="Rounded Rectangle 18"/>
          <p:cNvSpPr/>
          <p:nvPr/>
        </p:nvSpPr>
        <p:spPr>
          <a:xfrm>
            <a:off x="3769873" y="4359162"/>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a:t>
            </a:r>
            <a:r>
              <a:rPr lang="en-US" altLang="zh-CN" sz="1200" dirty="0" smtClean="0">
                <a:solidFill>
                  <a:srgbClr val="004266"/>
                </a:solidFill>
                <a:latin typeface="Monaco" charset="0"/>
                <a:ea typeface="Monaco" charset="0"/>
                <a:cs typeface="Monaco" charset="0"/>
              </a:rPr>
              <a:t>delta</a:t>
            </a:r>
            <a:endParaRPr lang="en-US" sz="1200" dirty="0">
              <a:solidFill>
                <a:srgbClr val="004266"/>
              </a:solidFill>
              <a:latin typeface="Monaco" charset="0"/>
              <a:ea typeface="Monaco" charset="0"/>
              <a:cs typeface="Monaco" charset="0"/>
            </a:endParaRPr>
          </a:p>
        </p:txBody>
      </p:sp>
      <p:cxnSp>
        <p:nvCxnSpPr>
          <p:cNvPr id="20" name="Straight Arrow Connector 116"/>
          <p:cNvCxnSpPr>
            <a:stCxn id="7" idx="2"/>
            <a:endCxn id="19" idx="1"/>
          </p:cNvCxnSpPr>
          <p:nvPr/>
        </p:nvCxnSpPr>
        <p:spPr>
          <a:xfrm rot="16200000" flipH="1">
            <a:off x="1868856" y="2684877"/>
            <a:ext cx="1290092" cy="2511941"/>
          </a:xfrm>
          <a:prstGeom prst="curvedConnector2">
            <a:avLst/>
          </a:prstGeom>
          <a:noFill/>
          <a:ln w="19050" cap="flat" cmpd="sng" algn="ctr">
            <a:solidFill>
              <a:srgbClr val="00B2F2">
                <a:lumMod val="50000"/>
              </a:srgbClr>
            </a:solidFill>
            <a:prstDash val="solid"/>
            <a:headEnd type="none"/>
            <a:tailEnd type="arrow"/>
          </a:ln>
          <a:effectLst/>
        </p:spPr>
      </p:cxnSp>
      <p:sp>
        <p:nvSpPr>
          <p:cNvPr id="23" name="Rectangle 22"/>
          <p:cNvSpPr/>
          <p:nvPr/>
        </p:nvSpPr>
        <p:spPr>
          <a:xfrm>
            <a:off x="1827856" y="4065410"/>
            <a:ext cx="1608995" cy="646331"/>
          </a:xfrm>
          <a:prstGeom prst="rect">
            <a:avLst/>
          </a:prstGeom>
        </p:spPr>
        <p:txBody>
          <a:bodyPr wrap="square">
            <a:spAutoFit/>
          </a:bodyPr>
          <a:lstStyle/>
          <a:p>
            <a:r>
              <a:rPr lang="en-US" sz="1200" dirty="0" smtClean="0"/>
              <a:t>report state is different with desired state</a:t>
            </a:r>
            <a:endParaRPr lang="en-US" sz="1200" dirty="0">
              <a:latin typeface="Comic Sans MS" charset="0"/>
              <a:ea typeface="Comic Sans MS" charset="0"/>
              <a:cs typeface="Comic Sans MS" charset="0"/>
            </a:endParaRPr>
          </a:p>
        </p:txBody>
      </p:sp>
      <p:sp>
        <p:nvSpPr>
          <p:cNvPr id="24" name="Rounded Rectangle 23"/>
          <p:cNvSpPr/>
          <p:nvPr/>
        </p:nvSpPr>
        <p:spPr>
          <a:xfrm>
            <a:off x="9390297" y="1463956"/>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a:t>
            </a:r>
            <a:r>
              <a:rPr lang="en-US" altLang="zh-CN" sz="1200" dirty="0" smtClean="0">
                <a:solidFill>
                  <a:srgbClr val="004266"/>
                </a:solidFill>
                <a:latin typeface="Monaco" charset="0"/>
                <a:ea typeface="Monaco" charset="0"/>
                <a:cs typeface="Monaco" charset="0"/>
              </a:rPr>
              <a:t>get</a:t>
            </a:r>
            <a:r>
              <a:rPr lang="en-US" sz="1200" dirty="0" smtClean="0">
                <a:solidFill>
                  <a:srgbClr val="004266"/>
                </a:solidFill>
                <a:latin typeface="Monaco" charset="0"/>
                <a:ea typeface="Monaco" charset="0"/>
                <a:cs typeface="Monaco" charset="0"/>
              </a:rPr>
              <a:t>/accepted</a:t>
            </a:r>
            <a:endParaRPr lang="en-US" sz="1200" dirty="0">
              <a:solidFill>
                <a:srgbClr val="004266"/>
              </a:solidFill>
              <a:latin typeface="Monaco" charset="0"/>
              <a:ea typeface="Monaco" charset="0"/>
              <a:cs typeface="Monaco" charset="0"/>
            </a:endParaRPr>
          </a:p>
        </p:txBody>
      </p:sp>
      <p:sp>
        <p:nvSpPr>
          <p:cNvPr id="25" name="Rounded Rectangle 24"/>
          <p:cNvSpPr/>
          <p:nvPr/>
        </p:nvSpPr>
        <p:spPr>
          <a:xfrm>
            <a:off x="9390297" y="2592231"/>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shadow/get/rejected</a:t>
            </a:r>
            <a:endParaRPr lang="en-US" sz="1200" dirty="0">
              <a:solidFill>
                <a:srgbClr val="004266"/>
              </a:solidFill>
              <a:latin typeface="Monaco" charset="0"/>
              <a:ea typeface="Monaco" charset="0"/>
              <a:cs typeface="Monaco" charset="0"/>
            </a:endParaRPr>
          </a:p>
        </p:txBody>
      </p:sp>
      <p:sp>
        <p:nvSpPr>
          <p:cNvPr id="26" name="Rounded Rectangle 25"/>
          <p:cNvSpPr/>
          <p:nvPr/>
        </p:nvSpPr>
        <p:spPr>
          <a:xfrm>
            <a:off x="6537259" y="2013681"/>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shadow/get</a:t>
            </a:r>
            <a:endParaRPr lang="en-US" sz="1200" dirty="0">
              <a:solidFill>
                <a:srgbClr val="004266"/>
              </a:solidFill>
              <a:latin typeface="Monaco" charset="0"/>
              <a:ea typeface="Monaco" charset="0"/>
              <a:cs typeface="Monaco" charset="0"/>
            </a:endParaRPr>
          </a:p>
        </p:txBody>
      </p:sp>
      <p:cxnSp>
        <p:nvCxnSpPr>
          <p:cNvPr id="27" name="Straight Arrow Connector 116"/>
          <p:cNvCxnSpPr>
            <a:stCxn id="26" idx="3"/>
            <a:endCxn id="24" idx="1"/>
          </p:cNvCxnSpPr>
          <p:nvPr/>
        </p:nvCxnSpPr>
        <p:spPr>
          <a:xfrm flipV="1">
            <a:off x="8099614" y="1690688"/>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7781302" y="1540629"/>
            <a:ext cx="1608995" cy="276999"/>
          </a:xfrm>
          <a:prstGeom prst="rect">
            <a:avLst/>
          </a:prstGeom>
        </p:spPr>
        <p:txBody>
          <a:bodyPr wrap="square">
            <a:spAutoFit/>
          </a:bodyPr>
          <a:lstStyle/>
          <a:p>
            <a:r>
              <a:rPr lang="en-US" sz="1200" dirty="0" smtClean="0">
                <a:latin typeface="Comic Sans MS" charset="0"/>
                <a:ea typeface="Comic Sans MS" charset="0"/>
                <a:cs typeface="Comic Sans MS" charset="0"/>
              </a:rPr>
              <a:t>Get success</a:t>
            </a:r>
            <a:endParaRPr lang="en-US" sz="1200" dirty="0">
              <a:latin typeface="Comic Sans MS" charset="0"/>
              <a:ea typeface="Comic Sans MS" charset="0"/>
              <a:cs typeface="Comic Sans MS" charset="0"/>
            </a:endParaRPr>
          </a:p>
        </p:txBody>
      </p:sp>
      <p:sp>
        <p:nvSpPr>
          <p:cNvPr id="30" name="Rectangle 29"/>
          <p:cNvSpPr/>
          <p:nvPr/>
        </p:nvSpPr>
        <p:spPr>
          <a:xfrm>
            <a:off x="7811130" y="2748539"/>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Get failure</a:t>
            </a:r>
            <a:endParaRPr lang="en-US" sz="1200" dirty="0">
              <a:latin typeface="Comic Sans MS" charset="0"/>
              <a:ea typeface="Comic Sans MS" charset="0"/>
              <a:cs typeface="Comic Sans MS" charset="0"/>
            </a:endParaRPr>
          </a:p>
        </p:txBody>
      </p:sp>
      <p:cxnSp>
        <p:nvCxnSpPr>
          <p:cNvPr id="1148" name="Straight Arrow Connector 116"/>
          <p:cNvCxnSpPr>
            <a:stCxn id="26" idx="3"/>
            <a:endCxn id="25" idx="1"/>
          </p:cNvCxnSpPr>
          <p:nvPr/>
        </p:nvCxnSpPr>
        <p:spPr>
          <a:xfrm>
            <a:off x="8099614" y="2240413"/>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1" name="Rounded Rectangle 1150"/>
          <p:cNvSpPr/>
          <p:nvPr/>
        </p:nvSpPr>
        <p:spPr>
          <a:xfrm>
            <a:off x="9390297" y="3772534"/>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shadow/delete/accepted</a:t>
            </a:r>
            <a:endParaRPr lang="en-US" sz="1200" dirty="0">
              <a:solidFill>
                <a:srgbClr val="004266"/>
              </a:solidFill>
              <a:latin typeface="Monaco" charset="0"/>
              <a:ea typeface="Monaco" charset="0"/>
              <a:cs typeface="Monaco" charset="0"/>
            </a:endParaRPr>
          </a:p>
        </p:txBody>
      </p:sp>
      <p:sp>
        <p:nvSpPr>
          <p:cNvPr id="1152" name="Rounded Rectangle 1151"/>
          <p:cNvSpPr/>
          <p:nvPr/>
        </p:nvSpPr>
        <p:spPr>
          <a:xfrm>
            <a:off x="9390297" y="4900809"/>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shadow/delete/rejected</a:t>
            </a:r>
            <a:endParaRPr lang="en-US" sz="1200" dirty="0">
              <a:solidFill>
                <a:srgbClr val="004266"/>
              </a:solidFill>
              <a:latin typeface="Monaco" charset="0"/>
              <a:ea typeface="Monaco" charset="0"/>
              <a:cs typeface="Monaco" charset="0"/>
            </a:endParaRPr>
          </a:p>
        </p:txBody>
      </p:sp>
      <p:sp>
        <p:nvSpPr>
          <p:cNvPr id="1153" name="Rounded Rectangle 1152"/>
          <p:cNvSpPr/>
          <p:nvPr/>
        </p:nvSpPr>
        <p:spPr>
          <a:xfrm>
            <a:off x="6537259" y="4322259"/>
            <a:ext cx="1562355"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shadow/delete</a:t>
            </a:r>
            <a:endParaRPr lang="en-US" sz="1200" dirty="0">
              <a:solidFill>
                <a:srgbClr val="004266"/>
              </a:solidFill>
              <a:latin typeface="Monaco" charset="0"/>
              <a:ea typeface="Monaco" charset="0"/>
              <a:cs typeface="Monaco" charset="0"/>
            </a:endParaRPr>
          </a:p>
        </p:txBody>
      </p:sp>
      <p:cxnSp>
        <p:nvCxnSpPr>
          <p:cNvPr id="1154" name="Straight Arrow Connector 116"/>
          <p:cNvCxnSpPr/>
          <p:nvPr/>
        </p:nvCxnSpPr>
        <p:spPr>
          <a:xfrm flipV="1">
            <a:off x="8099614" y="3999266"/>
            <a:ext cx="1290683" cy="549725"/>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5" name="Rectangle 1154"/>
          <p:cNvSpPr/>
          <p:nvPr/>
        </p:nvSpPr>
        <p:spPr>
          <a:xfrm>
            <a:off x="7781302" y="384920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success</a:t>
            </a:r>
            <a:endParaRPr lang="en-US" sz="1200" dirty="0">
              <a:latin typeface="Comic Sans MS" charset="0"/>
              <a:ea typeface="Comic Sans MS" charset="0"/>
              <a:cs typeface="Comic Sans MS" charset="0"/>
            </a:endParaRPr>
          </a:p>
        </p:txBody>
      </p:sp>
      <p:sp>
        <p:nvSpPr>
          <p:cNvPr id="1156" name="Rectangle 1155"/>
          <p:cNvSpPr/>
          <p:nvPr/>
        </p:nvSpPr>
        <p:spPr>
          <a:xfrm>
            <a:off x="7811130" y="5057117"/>
            <a:ext cx="1608995" cy="276999"/>
          </a:xfrm>
          <a:prstGeom prst="rect">
            <a:avLst/>
          </a:prstGeom>
        </p:spPr>
        <p:txBody>
          <a:bodyPr wrap="square">
            <a:spAutoFit/>
          </a:bodyPr>
          <a:lstStyle/>
          <a:p>
            <a:r>
              <a:rPr lang="en-US" altLang="zh-CN" sz="1200" dirty="0" smtClean="0">
                <a:latin typeface="Comic Sans MS" charset="0"/>
                <a:ea typeface="Comic Sans MS" charset="0"/>
                <a:cs typeface="Comic Sans MS" charset="0"/>
              </a:rPr>
              <a:t>Delete failure</a:t>
            </a:r>
            <a:endParaRPr lang="en-US" sz="1200" dirty="0">
              <a:latin typeface="Comic Sans MS" charset="0"/>
              <a:ea typeface="Comic Sans MS" charset="0"/>
              <a:cs typeface="Comic Sans MS" charset="0"/>
            </a:endParaRPr>
          </a:p>
        </p:txBody>
      </p:sp>
      <p:cxnSp>
        <p:nvCxnSpPr>
          <p:cNvPr id="1157" name="Straight Arrow Connector 116"/>
          <p:cNvCxnSpPr/>
          <p:nvPr/>
        </p:nvCxnSpPr>
        <p:spPr>
          <a:xfrm>
            <a:off x="8099614" y="4548991"/>
            <a:ext cx="1290683" cy="57855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1158" name="Rounded Rectangle 1157"/>
          <p:cNvSpPr/>
          <p:nvPr/>
        </p:nvSpPr>
        <p:spPr>
          <a:xfrm>
            <a:off x="3740045" y="1395020"/>
            <a:ext cx="2407748" cy="453463"/>
          </a:xfrm>
          <a:prstGeom prst="roundRect">
            <a:avLst/>
          </a:prstGeom>
          <a:solidFill>
            <a:srgbClr val="FFFFFF"/>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shadow/update/documents</a:t>
            </a:r>
            <a:endParaRPr lang="en-US" sz="1200" dirty="0">
              <a:solidFill>
                <a:srgbClr val="004266"/>
              </a:solidFill>
              <a:latin typeface="Monaco" charset="0"/>
              <a:ea typeface="Monaco" charset="0"/>
              <a:cs typeface="Monaco" charset="0"/>
            </a:endParaRPr>
          </a:p>
        </p:txBody>
      </p:sp>
      <p:cxnSp>
        <p:nvCxnSpPr>
          <p:cNvPr id="1159" name="Straight Arrow Connector 116"/>
          <p:cNvCxnSpPr>
            <a:stCxn id="7" idx="3"/>
            <a:endCxn id="1158" idx="1"/>
          </p:cNvCxnSpPr>
          <p:nvPr/>
        </p:nvCxnSpPr>
        <p:spPr>
          <a:xfrm flipV="1">
            <a:off x="2190706" y="1621752"/>
            <a:ext cx="1549339" cy="1447319"/>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1598956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7424" y="637025"/>
            <a:ext cx="6862794" cy="6014071"/>
          </a:xfrm>
          <a:prstGeom prst="rect">
            <a:avLst/>
          </a:prstGeom>
        </p:spPr>
      </p:pic>
    </p:spTree>
    <p:extLst>
      <p:ext uri="{BB962C8B-B14F-4D97-AF65-F5344CB8AC3E}">
        <p14:creationId xmlns:p14="http://schemas.microsoft.com/office/powerpoint/2010/main" val="8528224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5916657" y="2247069"/>
            <a:ext cx="2664883" cy="1813539"/>
          </a:xfrm>
          <a:prstGeom prst="rect">
            <a:avLst/>
          </a:prstGeom>
        </p:spPr>
      </p:pic>
      <p:pic>
        <p:nvPicPr>
          <p:cNvPr id="91" name="Picture 90"/>
          <p:cNvPicPr>
            <a:picLocks noChangeAspect="1"/>
          </p:cNvPicPr>
          <p:nvPr/>
        </p:nvPicPr>
        <p:blipFill>
          <a:blip r:embed="rId3"/>
          <a:stretch>
            <a:fillRect/>
          </a:stretch>
        </p:blipFill>
        <p:spPr>
          <a:xfrm>
            <a:off x="273754" y="1155970"/>
            <a:ext cx="3383844" cy="1443533"/>
          </a:xfrm>
          <a:prstGeom prst="rect">
            <a:avLst/>
          </a:prstGeom>
        </p:spPr>
      </p:pic>
      <p:sp>
        <p:nvSpPr>
          <p:cNvPr id="4" name="Rectangle 3"/>
          <p:cNvSpPr/>
          <p:nvPr/>
        </p:nvSpPr>
        <p:spPr>
          <a:xfrm>
            <a:off x="6122424" y="1877737"/>
            <a:ext cx="2117887"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Platform</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4"/>
          <a:stretch>
            <a:fillRect/>
          </a:stretch>
        </p:blipFill>
        <p:spPr>
          <a:xfrm>
            <a:off x="6961758" y="4808432"/>
            <a:ext cx="1203020" cy="1031160"/>
          </a:xfrm>
          <a:prstGeom prst="rect">
            <a:avLst/>
          </a:prstGeom>
        </p:spPr>
      </p:pic>
      <p:sp>
        <p:nvSpPr>
          <p:cNvPr id="26" name="Rectangle 25"/>
          <p:cNvSpPr/>
          <p:nvPr/>
        </p:nvSpPr>
        <p:spPr>
          <a:xfrm>
            <a:off x="5804536" y="4819583"/>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29" name="Left-Right Arrow 28"/>
          <p:cNvSpPr/>
          <p:nvPr/>
        </p:nvSpPr>
        <p:spPr>
          <a:xfrm rot="1914559">
            <a:off x="3638842" y="2397714"/>
            <a:ext cx="2296570" cy="16135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3" name="Rectangle 2"/>
          <p:cNvSpPr/>
          <p:nvPr/>
        </p:nvSpPr>
        <p:spPr>
          <a:xfrm>
            <a:off x="4159391" y="2247560"/>
            <a:ext cx="1255472" cy="461665"/>
          </a:xfrm>
          <a:prstGeom prst="rect">
            <a:avLst/>
          </a:prstGeom>
        </p:spPr>
        <p:txBody>
          <a:bodyPr wrap="none">
            <a:spAutoFit/>
          </a:bodyPr>
          <a:lstStyle/>
          <a:p>
            <a:r>
              <a:rPr lang="en-US" sz="1200" smtClean="0">
                <a:latin typeface="Comic Sans MS" charset="0"/>
                <a:ea typeface="Comic Sans MS" charset="0"/>
                <a:cs typeface="Comic Sans MS" charset="0"/>
              </a:rPr>
              <a:t>Control device </a:t>
            </a:r>
          </a:p>
          <a:p>
            <a:pPr algn="ctr"/>
            <a:r>
              <a:rPr lang="en-US" sz="1200" dirty="0" smtClean="0">
                <a:latin typeface="Comic Sans MS" charset="0"/>
                <a:ea typeface="Comic Sans MS" charset="0"/>
                <a:cs typeface="Comic Sans MS" charset="0"/>
              </a:rPr>
              <a:t>through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7142888" y="432364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7249099" y="4060608"/>
            <a:ext cx="509" cy="2630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7249099" y="4538133"/>
            <a:ext cx="509" cy="2702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55819" y="4211617"/>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8130809" y="3015338"/>
            <a:ext cx="1252266" cy="276999"/>
          </a:xfrm>
          <a:prstGeom prst="rect">
            <a:avLst/>
          </a:prstGeom>
        </p:spPr>
        <p:txBody>
          <a:bodyPr wrap="none">
            <a:spAutoFit/>
          </a:bodyPr>
          <a:lstStyle/>
          <a:p>
            <a:r>
              <a:rPr lang="en-US" sz="1200" dirty="0" smtClean="0">
                <a:latin typeface="Comic Sans MS" charset="0"/>
                <a:ea typeface="Comic Sans MS" charset="0"/>
                <a:cs typeface="Comic Sans MS" charset="0"/>
              </a:rPr>
              <a:t>Data Ingestion</a:t>
            </a:r>
            <a:endParaRPr lang="en-US" sz="1200" dirty="0">
              <a:latin typeface="Comic Sans MS" charset="0"/>
              <a:ea typeface="Comic Sans MS" charset="0"/>
              <a:cs typeface="Comic Sans MS" charset="0"/>
            </a:endParaRPr>
          </a:p>
        </p:txBody>
      </p:sp>
      <p:sp>
        <p:nvSpPr>
          <p:cNvPr id="43" name="Rounded Rectangle 42"/>
          <p:cNvSpPr/>
          <p:nvPr/>
        </p:nvSpPr>
        <p:spPr>
          <a:xfrm>
            <a:off x="192798" y="4921956"/>
            <a:ext cx="4301066" cy="100562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800" dirty="0">
              <a:solidFill>
                <a:srgbClr val="004266"/>
              </a:solidFill>
              <a:latin typeface="Monaco" charset="0"/>
              <a:ea typeface="Monaco" charset="0"/>
              <a:cs typeface="Monaco" charset="0"/>
            </a:endParaRPr>
          </a:p>
        </p:txBody>
      </p:sp>
      <p:sp>
        <p:nvSpPr>
          <p:cNvPr id="44" name="Rounded Rectangle 43"/>
          <p:cNvSpPr/>
          <p:nvPr/>
        </p:nvSpPr>
        <p:spPr>
          <a:xfrm>
            <a:off x="324662" y="5043322"/>
            <a:ext cx="1171556" cy="76648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Manager</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(Persist, Scheduler)</a:t>
            </a:r>
            <a:endParaRPr lang="en-US" sz="900" dirty="0">
              <a:solidFill>
                <a:srgbClr val="004266"/>
              </a:solidFill>
              <a:latin typeface="Monaco" charset="0"/>
              <a:ea typeface="Monaco" charset="0"/>
              <a:cs typeface="Monaco" charset="0"/>
            </a:endParaRPr>
          </a:p>
        </p:txBody>
      </p:sp>
      <p:sp>
        <p:nvSpPr>
          <p:cNvPr id="45" name="Rounded Rectangle 44"/>
          <p:cNvSpPr/>
          <p:nvPr/>
        </p:nvSpPr>
        <p:spPr>
          <a:xfrm>
            <a:off x="1718208"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Training</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(Learning)</a:t>
            </a:r>
            <a:endParaRPr lang="en-US" sz="900" dirty="0">
              <a:solidFill>
                <a:srgbClr val="004266"/>
              </a:solidFill>
              <a:latin typeface="Monaco" charset="0"/>
              <a:ea typeface="Monaco" charset="0"/>
              <a:cs typeface="Monaco" charset="0"/>
            </a:endParaRPr>
          </a:p>
        </p:txBody>
      </p:sp>
      <p:sp>
        <p:nvSpPr>
          <p:cNvPr id="46" name="Rounded Rectangle 45"/>
          <p:cNvSpPr/>
          <p:nvPr/>
        </p:nvSpPr>
        <p:spPr>
          <a:xfrm>
            <a:off x="3146701"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Scoring</a:t>
            </a:r>
          </a:p>
        </p:txBody>
      </p:sp>
      <p:cxnSp>
        <p:nvCxnSpPr>
          <p:cNvPr id="47" name="Straight Connector 46"/>
          <p:cNvCxnSpPr>
            <a:stCxn id="50" idx="2"/>
            <a:endCxn id="43" idx="3"/>
          </p:cNvCxnSpPr>
          <p:nvPr/>
        </p:nvCxnSpPr>
        <p:spPr>
          <a:xfrm flipH="1">
            <a:off x="4493864" y="5235559"/>
            <a:ext cx="510946" cy="1892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5004810" y="512831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5218250" y="5081193"/>
            <a:ext cx="586286" cy="15436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523855" y="5465913"/>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Tree>
    <p:extLst>
      <p:ext uri="{BB962C8B-B14F-4D97-AF65-F5344CB8AC3E}">
        <p14:creationId xmlns:p14="http://schemas.microsoft.com/office/powerpoint/2010/main" val="2130401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for Waste Management</a:t>
            </a:r>
            <a:endParaRPr lang="en-US" dirty="0"/>
          </a:p>
        </p:txBody>
      </p:sp>
      <p:pic>
        <p:nvPicPr>
          <p:cNvPr id="4" name="Content Placeholder 3"/>
          <p:cNvPicPr>
            <a:picLocks noGrp="1" noChangeAspect="1"/>
          </p:cNvPicPr>
          <p:nvPr>
            <p:ph idx="1"/>
          </p:nvPr>
        </p:nvPicPr>
        <p:blipFill>
          <a:blip r:embed="rId2"/>
          <a:stretch>
            <a:fillRect/>
          </a:stretch>
        </p:blipFill>
        <p:spPr>
          <a:xfrm>
            <a:off x="1411042" y="1475670"/>
            <a:ext cx="8929580" cy="5017308"/>
          </a:xfrm>
          <a:prstGeom prst="rect">
            <a:avLst/>
          </a:prstGeom>
        </p:spPr>
      </p:pic>
    </p:spTree>
    <p:extLst>
      <p:ext uri="{BB962C8B-B14F-4D97-AF65-F5344CB8AC3E}">
        <p14:creationId xmlns:p14="http://schemas.microsoft.com/office/powerpoint/2010/main" val="839879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12428</TotalTime>
  <Words>1758</Words>
  <Application>Microsoft Macintosh PowerPoint</Application>
  <PresentationFormat>Widescreen</PresentationFormat>
  <Paragraphs>492</Paragraphs>
  <Slides>52</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-apple-system</vt:lpstr>
      <vt:lpstr>Calibri Light</vt:lpstr>
      <vt:lpstr>Comic Sans MS</vt:lpstr>
      <vt:lpstr>DengXian</vt:lpstr>
      <vt:lpstr>DengXian Light</vt:lpstr>
      <vt:lpstr>Mangal</vt:lpstr>
      <vt:lpstr>Monaco</vt:lpstr>
      <vt:lpstr>ＭＳ Ｐゴシック</vt:lpstr>
      <vt:lpstr>SFMono-Regular</vt:lpstr>
      <vt:lpstr>Times</vt:lpstr>
      <vt:lpstr>Wingdings</vt:lpstr>
      <vt:lpstr>Arial</vt:lpstr>
      <vt:lpstr>Calibri</vt:lpstr>
      <vt:lpstr>Office Theme</vt:lpstr>
      <vt:lpstr>Architecture Design</vt:lpstr>
      <vt:lpstr>PowerPoint Presentation</vt:lpstr>
      <vt:lpstr>PowerPoint Presentation</vt:lpstr>
      <vt:lpstr>Modular Edge Architecture</vt:lpstr>
      <vt:lpstr>Device Shadow</vt:lpstr>
      <vt:lpstr>Conversation System</vt:lpstr>
      <vt:lpstr>PowerPoint Presentation</vt:lpstr>
      <vt:lpstr>PowerPoint Presentation</vt:lpstr>
      <vt:lpstr>IoT for Waste Management</vt:lpstr>
      <vt:lpstr>Conversation System powered by Machine | Deep Learning</vt:lpstr>
      <vt:lpstr>Conversation System</vt:lpstr>
      <vt:lpstr>Reference</vt:lpstr>
      <vt:lpstr>PowerPoint Presentation</vt:lpstr>
      <vt:lpstr>PowerPoint Presentation</vt:lpstr>
      <vt:lpstr>Machine Learning based NLU</vt:lpstr>
      <vt:lpstr>PowerPoint Presentation</vt:lpstr>
      <vt:lpstr>PowerPoint Presentation</vt:lpstr>
      <vt:lpstr>Natural Language Processing Toolkit</vt:lpstr>
      <vt:lpstr>Performance</vt:lpstr>
      <vt:lpstr>Sklearn Classification</vt:lpstr>
      <vt:lpstr>Linear dialogs </vt:lpstr>
      <vt:lpstr>RCNN</vt:lpstr>
      <vt:lpstr>Backup</vt:lpstr>
      <vt:lpstr>人机对话的三个层次</vt:lpstr>
      <vt:lpstr>ChatterBot</vt:lpstr>
      <vt:lpstr>Setup Environment</vt:lpstr>
      <vt:lpstr>First Try</vt:lpstr>
      <vt:lpstr>手动训练</vt:lpstr>
      <vt:lpstr>算法相关</vt:lpstr>
      <vt:lpstr>分词jieba</vt:lpstr>
      <vt:lpstr>Set-up</vt:lpstr>
      <vt:lpstr>PowerPoint Presentation</vt:lpstr>
      <vt:lpstr>dependency resolution</vt:lpstr>
      <vt:lpstr>dependency issue: six, numpy</vt:lpstr>
      <vt:lpstr>PowerPoint Presentation</vt:lpstr>
      <vt:lpstr>UI</vt:lpstr>
      <vt:lpstr>Architecture</vt:lpstr>
      <vt:lpstr>Visualization of story training data </vt:lpstr>
      <vt:lpstr>Training your bot</vt:lpstr>
      <vt:lpstr>Logic Architecture</vt:lpstr>
      <vt:lpstr>Achieve this generalisation by creating a policy based on Machine Learning</vt:lpstr>
      <vt:lpstr>FAQ</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168</cp:revision>
  <dcterms:created xsi:type="dcterms:W3CDTF">2017-08-05T12:46:59Z</dcterms:created>
  <dcterms:modified xsi:type="dcterms:W3CDTF">2017-10-21T13:12:35Z</dcterms:modified>
</cp:coreProperties>
</file>